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26" r:id="rId4"/>
    <p:sldMasterId id="2147483738" r:id="rId5"/>
    <p:sldMasterId id="2147483750" r:id="rId6"/>
    <p:sldMasterId id="2147483762"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 id="2147483870" r:id="rId16"/>
    <p:sldMasterId id="2147483882" r:id="rId17"/>
    <p:sldMasterId id="2147483894" r:id="rId18"/>
    <p:sldMasterId id="2147483906" r:id="rId19"/>
    <p:sldMasterId id="2147483918" r:id="rId20"/>
    <p:sldMasterId id="2147483930" r:id="rId21"/>
    <p:sldMasterId id="2147483942" r:id="rId22"/>
    <p:sldMasterId id="2147483954" r:id="rId23"/>
    <p:sldMasterId id="2147483966" r:id="rId24"/>
    <p:sldMasterId id="2147483978" r:id="rId25"/>
    <p:sldMasterId id="2147483990" r:id="rId26"/>
    <p:sldMasterId id="2147484002" r:id="rId27"/>
    <p:sldMasterId id="2147484014" r:id="rId28"/>
    <p:sldMasterId id="2147484038" r:id="rId29"/>
    <p:sldMasterId id="2147484050" r:id="rId30"/>
    <p:sldMasterId id="2147484062" r:id="rId31"/>
    <p:sldMasterId id="2147484074" r:id="rId32"/>
    <p:sldMasterId id="2147484098" r:id="rId33"/>
    <p:sldMasterId id="2147484110" r:id="rId34"/>
    <p:sldMasterId id="2147484134" r:id="rId35"/>
    <p:sldMasterId id="2147484146" r:id="rId36"/>
    <p:sldMasterId id="2147484158" r:id="rId37"/>
  </p:sldMasterIdLst>
  <p:notesMasterIdLst>
    <p:notesMasterId r:id="rId120"/>
  </p:notesMasterIdLst>
  <p:sldIdLst>
    <p:sldId id="257" r:id="rId38"/>
    <p:sldId id="258" r:id="rId39"/>
    <p:sldId id="259" r:id="rId40"/>
    <p:sldId id="296" r:id="rId41"/>
    <p:sldId id="297" r:id="rId42"/>
    <p:sldId id="298" r:id="rId43"/>
    <p:sldId id="262" r:id="rId44"/>
    <p:sldId id="263" r:id="rId45"/>
    <p:sldId id="264" r:id="rId46"/>
    <p:sldId id="256" r:id="rId47"/>
    <p:sldId id="265" r:id="rId48"/>
    <p:sldId id="269" r:id="rId49"/>
    <p:sldId id="270" r:id="rId50"/>
    <p:sldId id="293" r:id="rId51"/>
    <p:sldId id="302" r:id="rId52"/>
    <p:sldId id="303" r:id="rId53"/>
    <p:sldId id="287" r:id="rId54"/>
    <p:sldId id="282" r:id="rId55"/>
    <p:sldId id="273" r:id="rId56"/>
    <p:sldId id="275" r:id="rId57"/>
    <p:sldId id="274" r:id="rId58"/>
    <p:sldId id="276" r:id="rId59"/>
    <p:sldId id="278" r:id="rId60"/>
    <p:sldId id="305" r:id="rId61"/>
    <p:sldId id="304" r:id="rId62"/>
    <p:sldId id="283" r:id="rId63"/>
    <p:sldId id="306" r:id="rId64"/>
    <p:sldId id="295" r:id="rId65"/>
    <p:sldId id="279" r:id="rId66"/>
    <p:sldId id="284" r:id="rId67"/>
    <p:sldId id="281" r:id="rId68"/>
    <p:sldId id="285" r:id="rId69"/>
    <p:sldId id="299" r:id="rId70"/>
    <p:sldId id="289" r:id="rId71"/>
    <p:sldId id="340" r:id="rId72"/>
    <p:sldId id="312" r:id="rId73"/>
    <p:sldId id="314" r:id="rId74"/>
    <p:sldId id="315" r:id="rId75"/>
    <p:sldId id="310" r:id="rId76"/>
    <p:sldId id="343" r:id="rId77"/>
    <p:sldId id="325" r:id="rId78"/>
    <p:sldId id="326" r:id="rId79"/>
    <p:sldId id="301" r:id="rId80"/>
    <p:sldId id="300" r:id="rId81"/>
    <p:sldId id="331" r:id="rId82"/>
    <p:sldId id="341" r:id="rId83"/>
    <p:sldId id="330" r:id="rId84"/>
    <p:sldId id="342" r:id="rId85"/>
    <p:sldId id="357" r:id="rId86"/>
    <p:sldId id="328" r:id="rId87"/>
    <p:sldId id="362" r:id="rId88"/>
    <p:sldId id="316" r:id="rId89"/>
    <p:sldId id="334" r:id="rId90"/>
    <p:sldId id="354" r:id="rId91"/>
    <p:sldId id="355" r:id="rId92"/>
    <p:sldId id="356" r:id="rId93"/>
    <p:sldId id="352" r:id="rId94"/>
    <p:sldId id="353" r:id="rId95"/>
    <p:sldId id="335" r:id="rId96"/>
    <p:sldId id="338" r:id="rId97"/>
    <p:sldId id="339" r:id="rId98"/>
    <p:sldId id="346" r:id="rId99"/>
    <p:sldId id="318" r:id="rId100"/>
    <p:sldId id="359" r:id="rId101"/>
    <p:sldId id="361" r:id="rId102"/>
    <p:sldId id="358" r:id="rId103"/>
    <p:sldId id="348" r:id="rId104"/>
    <p:sldId id="347" r:id="rId105"/>
    <p:sldId id="322" r:id="rId106"/>
    <p:sldId id="324" r:id="rId107"/>
    <p:sldId id="323" r:id="rId108"/>
    <p:sldId id="320" r:id="rId109"/>
    <p:sldId id="344" r:id="rId110"/>
    <p:sldId id="307" r:id="rId111"/>
    <p:sldId id="319" r:id="rId112"/>
    <p:sldId id="291" r:id="rId113"/>
    <p:sldId id="267" r:id="rId114"/>
    <p:sldId id="313" r:id="rId115"/>
    <p:sldId id="321" r:id="rId116"/>
    <p:sldId id="350" r:id="rId117"/>
    <p:sldId id="351" r:id="rId118"/>
    <p:sldId id="349"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3804" autoAdjust="0"/>
  </p:normalViewPr>
  <p:slideViewPr>
    <p:cSldViewPr>
      <p:cViewPr>
        <p:scale>
          <a:sx n="80" d="100"/>
          <a:sy n="80" d="100"/>
        </p:scale>
        <p:origin x="-1542" y="-216"/>
      </p:cViewPr>
      <p:guideLst>
        <p:guide orient="horz" pos="2160"/>
        <p:guide pos="2880"/>
      </p:guideLst>
    </p:cSldViewPr>
  </p:slideViewPr>
  <p:notesTextViewPr>
    <p:cViewPr>
      <p:scale>
        <a:sx n="1" d="1"/>
        <a:sy n="1" d="1"/>
      </p:scale>
      <p:origin x="0" y="0"/>
    </p:cViewPr>
  </p:notesTextViewPr>
  <p:sorterViewPr>
    <p:cViewPr>
      <p:scale>
        <a:sx n="100" d="100"/>
        <a:sy n="100" d="100"/>
      </p:scale>
      <p:origin x="0" y="93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112" Type="http://schemas.openxmlformats.org/officeDocument/2006/relationships/slide" Target="slides/slide75.xml"/><Relationship Id="rId16" Type="http://schemas.openxmlformats.org/officeDocument/2006/relationships/slideMaster" Target="slideMasters/slideMaster16.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24.xml"/><Relationship Id="rId82" Type="http://schemas.openxmlformats.org/officeDocument/2006/relationships/slide" Target="slides/slide45.xml"/><Relationship Id="rId90" Type="http://schemas.openxmlformats.org/officeDocument/2006/relationships/slide" Target="slides/slide53.xml"/><Relationship Id="rId95"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6.xml"/><Relationship Id="rId48" Type="http://schemas.openxmlformats.org/officeDocument/2006/relationships/slide" Target="slides/slide11.xml"/><Relationship Id="rId56" Type="http://schemas.openxmlformats.org/officeDocument/2006/relationships/slide" Target="slides/slide19.xml"/><Relationship Id="rId64" Type="http://schemas.openxmlformats.org/officeDocument/2006/relationships/slide" Target="slides/slide27.xml"/><Relationship Id="rId69" Type="http://schemas.openxmlformats.org/officeDocument/2006/relationships/slide" Target="slides/slide32.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13" Type="http://schemas.openxmlformats.org/officeDocument/2006/relationships/slide" Target="slides/slide76.xml"/><Relationship Id="rId118"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80" Type="http://schemas.openxmlformats.org/officeDocument/2006/relationships/slide" Target="slides/slide43.xml"/><Relationship Id="rId85" Type="http://schemas.openxmlformats.org/officeDocument/2006/relationships/slide" Target="slides/slide48.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1.xml"/><Relationship Id="rId46" Type="http://schemas.openxmlformats.org/officeDocument/2006/relationships/slide" Target="slides/slide9.xml"/><Relationship Id="rId59" Type="http://schemas.openxmlformats.org/officeDocument/2006/relationships/slide" Target="slides/slide22.xml"/><Relationship Id="rId67" Type="http://schemas.openxmlformats.org/officeDocument/2006/relationships/slide" Target="slides/slide30.xml"/><Relationship Id="rId103" Type="http://schemas.openxmlformats.org/officeDocument/2006/relationships/slide" Target="slides/slide66.xml"/><Relationship Id="rId108" Type="http://schemas.openxmlformats.org/officeDocument/2006/relationships/slide" Target="slides/slide71.xml"/><Relationship Id="rId116" Type="http://schemas.openxmlformats.org/officeDocument/2006/relationships/slide" Target="slides/slide79.xml"/><Relationship Id="rId124"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4.xml"/><Relationship Id="rId54" Type="http://schemas.openxmlformats.org/officeDocument/2006/relationships/slide" Target="slides/slide17.xml"/><Relationship Id="rId62" Type="http://schemas.openxmlformats.org/officeDocument/2006/relationships/slide" Target="slides/slide25.xml"/><Relationship Id="rId70" Type="http://schemas.openxmlformats.org/officeDocument/2006/relationships/slide" Target="slides/slide33.xml"/><Relationship Id="rId75" Type="http://schemas.openxmlformats.org/officeDocument/2006/relationships/slide" Target="slides/slide38.xml"/><Relationship Id="rId83" Type="http://schemas.openxmlformats.org/officeDocument/2006/relationships/slide" Target="slides/slide46.xml"/><Relationship Id="rId88" Type="http://schemas.openxmlformats.org/officeDocument/2006/relationships/slide" Target="slides/slide51.xml"/><Relationship Id="rId91" Type="http://schemas.openxmlformats.org/officeDocument/2006/relationships/slide" Target="slides/slide54.xml"/><Relationship Id="rId96" Type="http://schemas.openxmlformats.org/officeDocument/2006/relationships/slide" Target="slides/slide59.xml"/><Relationship Id="rId111"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6" Type="http://schemas.openxmlformats.org/officeDocument/2006/relationships/slide" Target="slides/slide69.xml"/><Relationship Id="rId114" Type="http://schemas.openxmlformats.org/officeDocument/2006/relationships/slide" Target="slides/slide77.xml"/><Relationship Id="rId119"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624C9-C1A6-4C9E-A943-3397B0249868}" type="datetimeFigureOut">
              <a:rPr lang="en-US" smtClean="0"/>
              <a:t>7/28/2014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8DC6D0-3F75-46DC-B9AF-63E8BED42864}" type="slidenum">
              <a:rPr lang="en-US" smtClean="0"/>
              <a:t>‹#›</a:t>
            </a:fld>
            <a:endParaRPr lang="en-US"/>
          </a:p>
        </p:txBody>
      </p:sp>
    </p:spTree>
    <p:extLst>
      <p:ext uri="{BB962C8B-B14F-4D97-AF65-F5344CB8AC3E}">
        <p14:creationId xmlns:p14="http://schemas.microsoft.com/office/powerpoint/2010/main" val="184277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ature.com/nrn/journal/v3/n9/full/nrn915.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Reticular_activating_syste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this thing we Call a brain?</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9</a:t>
            </a:fld>
            <a:endParaRPr lang="en-US"/>
          </a:p>
        </p:txBody>
      </p:sp>
    </p:spTree>
    <p:extLst>
      <p:ext uri="{BB962C8B-B14F-4D97-AF65-F5344CB8AC3E}">
        <p14:creationId xmlns:p14="http://schemas.microsoft.com/office/powerpoint/2010/main" val="427630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Nerve-signaling chemicals called </a:t>
            </a:r>
            <a:r>
              <a:rPr lang="en-US" sz="1200" i="1" kern="1200" dirty="0" smtClean="0">
                <a:solidFill>
                  <a:schemeClr val="tx1"/>
                </a:solidFill>
                <a:effectLst/>
                <a:latin typeface="+mn-lt"/>
                <a:ea typeface="+mn-ea"/>
                <a:cs typeface="+mn-cs"/>
              </a:rPr>
              <a:t>neurotransmitters</a:t>
            </a:r>
            <a:r>
              <a:rPr lang="en-US" sz="1200" kern="1200" dirty="0" smtClean="0">
                <a:solidFill>
                  <a:schemeClr val="tx1"/>
                </a:solidFill>
                <a:effectLst/>
                <a:latin typeface="+mn-lt"/>
                <a:ea typeface="+mn-ea"/>
                <a:cs typeface="+mn-cs"/>
              </a:rPr>
              <a:t> control whether we are asleep or awake by acting on different groups of nerve cells, or neurons, in the brain. Neurons in the brainstem, which connects the brain with the spinal cord, produce neurotransmitters such as serotonin and norepinephrine that keep some parts of the brain active while we are awake. Other neurons at the base of the brain begin signaling when we fall asleep. These neurons appear to "switch off" the signals that keep us awake. Research also suggests that a chemical called adenosine builds up in our blood while we are awake and causes drowsiness. This chemical gradually breaks down while we sleep.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17296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rgbClr val="002060"/>
                </a:solidFill>
                <a:latin typeface="Times New Roman" pitchFamily="18" charset="0"/>
                <a:ea typeface="+mn-ea"/>
                <a:cs typeface="Times New Roman" pitchFamily="18" charset="0"/>
              </a:rPr>
              <a:t>One cycle is about 90 minutes:</a:t>
            </a:r>
          </a:p>
          <a:p>
            <a:endParaRPr lang="en-US"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N1</a:t>
            </a:r>
            <a:r>
              <a:rPr lang="en-US" sz="1200" dirty="0" smtClean="0">
                <a:latin typeface="Times New Roman" pitchFamily="18" charset="0"/>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Our eyes move very slowly and muscle activity slows. People awakened from stage 1 sleep often remember fragmented visual images. Many also experience sudden muscle contractions called </a:t>
            </a:r>
            <a:r>
              <a:rPr lang="en-US" sz="1200" i="1" kern="1200" dirty="0" smtClean="0">
                <a:solidFill>
                  <a:schemeClr val="tx1"/>
                </a:solidFill>
                <a:latin typeface="Times New Roman" pitchFamily="18" charset="0"/>
                <a:ea typeface="+mn-ea"/>
                <a:cs typeface="Times New Roman" pitchFamily="18" charset="0"/>
              </a:rPr>
              <a:t>hypnic myoclonia</a:t>
            </a:r>
            <a:r>
              <a:rPr lang="en-US" sz="1200" kern="1200" dirty="0" smtClean="0">
                <a:solidFill>
                  <a:schemeClr val="tx1"/>
                </a:solidFill>
                <a:latin typeface="Times New Roman" pitchFamily="18" charset="0"/>
                <a:ea typeface="+mn-ea"/>
                <a:cs typeface="Times New Roman" pitchFamily="18" charset="0"/>
              </a:rPr>
              <a:t>, often preceded by a sensation of starting to fall. These sudden movements are similar to the "jump" we make when startled.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Times New Roman" pitchFamily="18" charset="0"/>
              <a:ea typeface="+mn-ea"/>
              <a:cs typeface="Times New Roman" pitchFamily="18" charset="0"/>
            </a:endParaRPr>
          </a:p>
          <a:p>
            <a:r>
              <a:rPr lang="en-US" sz="1200" kern="1200" dirty="0" smtClean="0">
                <a:solidFill>
                  <a:schemeClr val="tx1"/>
                </a:solidFill>
                <a:latin typeface="Times New Roman" pitchFamily="18" charset="0"/>
                <a:ea typeface="+mn-ea"/>
                <a:cs typeface="Times New Roman" pitchFamily="18" charset="0"/>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Times New Roman" pitchFamily="18" charset="0"/>
              <a:ea typeface="+mn-ea"/>
              <a:cs typeface="Times New Roman" pitchFamily="18" charset="0"/>
            </a:endParaRPr>
          </a:p>
          <a:p>
            <a:r>
              <a:rPr lang="en-US" sz="1200" dirty="0" smtClean="0">
                <a:latin typeface="Times New Roman" pitchFamily="18" charset="0"/>
                <a:cs typeface="Times New Roman" pitchFamily="18" charset="0"/>
              </a:rPr>
              <a:t>Catching up on REM: </a:t>
            </a:r>
            <a:r>
              <a:rPr lang="en-US" sz="1200" kern="1200" dirty="0" smtClean="0">
                <a:solidFill>
                  <a:schemeClr val="tx1"/>
                </a:solidFill>
                <a:latin typeface="Times New Roman" pitchFamily="18" charset="0"/>
                <a:ea typeface="+mn-ea"/>
                <a:cs typeface="Times New Roman" pitchFamily="18" charset="0"/>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r>
              <a:rPr lang="en-US" sz="1200" b="1" kern="1200" dirty="0" smtClean="0">
                <a:solidFill>
                  <a:schemeClr val="tx1"/>
                </a:solidFill>
                <a:latin typeface="+mn-lt"/>
                <a:ea typeface="+mn-ea"/>
                <a:cs typeface="+mn-cs"/>
              </a:rPr>
              <a:t>What Does Sleep Do For Us?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Although scientists are still trying to learn exactly why people need sleep, animal studies show that sleep is necessary for survival. For example, while rats normally live for two to three years, those deprived of REM sleep survive only about 5 weeks on average, and rats deprived of all sleep stages live only about 3 weeks. Sleep-deprived rats also develop abnormally low body temperatures and sores on their tail and paws. The sores may develop because the rats' immune systems become impaired. Some studies suggest that sleep deprivation affects the immune system in detrimental ways. </a:t>
            </a:r>
          </a:p>
          <a:p>
            <a:r>
              <a:rPr lang="en-US" sz="1200" kern="1200" dirty="0" smtClean="0">
                <a:solidFill>
                  <a:schemeClr val="tx1"/>
                </a:solidFill>
                <a:latin typeface="+mn-lt"/>
                <a:ea typeface="+mn-ea"/>
                <a:cs typeface="+mn-cs"/>
              </a:rPr>
              <a:t>Sleep appears necessary for our nervous systems to work properly. Too little sleep leaves us drowsy and unable to concentrate the next day. It also leads to impaired memory and physical performance and reduced ability to carry out math calculations. If sleep deprivation continues, hallucinations and mood swings may develop. Some experts believe sleep gives neurons used while we are awake a chance to shut down and repair themselves. Without sleep, neurons may become so depleted in energy or so polluted with byproducts of normal cellular activities that they begin to malfunction. Sleep also may give the brain a chance to exercise important neuronal connections that might otherwise deteriorate from lack of activity. </a:t>
            </a:r>
          </a:p>
          <a:p>
            <a:r>
              <a:rPr lang="en-US" sz="1200" kern="1200" dirty="0" smtClean="0">
                <a:solidFill>
                  <a:schemeClr val="tx1"/>
                </a:solidFill>
                <a:latin typeface="+mn-lt"/>
                <a:ea typeface="+mn-ea"/>
                <a:cs typeface="+mn-cs"/>
              </a:rPr>
              <a:t>Deep sleep coincides with the release of growth hormone in children and young adults. Many of the body's cells also show increased production and reduced breakdown of proteins during deep sleep. Since proteins are the building blocks needed for cell growth and for repair of damage from factors like stress and ultraviolet rays, deep sleep may truly be "beauty sleep." Activity in parts of the brain that control emotions, decision-making processes, and social interactions is drastically reduced during deep sleep, suggesting that this type of sleep may help people maintain optimal emotional and social functioning while they are awake. A study in rats also showed that certain nerve-signaling patterns which the rats generated during the day were repeated during deep sleep. This pattern repetition may help encode memories and improve learning. </a:t>
            </a:r>
            <a:endParaRPr lang="en-US" sz="1200" kern="1200" dirty="0" smtClean="0">
              <a:solidFill>
                <a:schemeClr val="tx1"/>
              </a:solidFill>
              <a:latin typeface="Times New Roman" pitchFamily="18" charset="0"/>
              <a:ea typeface="+mn-ea"/>
              <a:cs typeface="Times New Roman" pitchFamily="18" charset="0"/>
            </a:endParaRPr>
          </a:p>
          <a:p>
            <a:endParaRPr lang="en-US" sz="12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08327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Beethovan</a:t>
            </a:r>
            <a:r>
              <a:rPr lang="en-US" baseline="0" dirty="0" smtClean="0">
                <a:effectLst/>
              </a:rPr>
              <a:t> and Wagner wrote from this dream state</a:t>
            </a:r>
          </a:p>
          <a:p>
            <a:r>
              <a:rPr lang="en-US" baseline="0" dirty="0" smtClean="0">
                <a:effectLst/>
              </a:rPr>
              <a:t>Thomas Edison, Nikola Tesla, Isaac Newton</a:t>
            </a:r>
          </a:p>
          <a:p>
            <a:r>
              <a:rPr lang="en-US" baseline="0" dirty="0" err="1" smtClean="0">
                <a:effectLst/>
              </a:rPr>
              <a:t>Kehuli</a:t>
            </a:r>
            <a:r>
              <a:rPr lang="en-US" baseline="0" dirty="0" smtClean="0">
                <a:effectLst/>
              </a:rPr>
              <a:t> came up with </a:t>
            </a:r>
            <a:r>
              <a:rPr lang="en-US" baseline="0" dirty="0" err="1" smtClean="0">
                <a:effectLst/>
              </a:rPr>
              <a:t>Benzine</a:t>
            </a:r>
            <a:r>
              <a:rPr lang="en-US" baseline="0" dirty="0" smtClean="0">
                <a:effectLst/>
              </a:rPr>
              <a:t> from a dream state</a:t>
            </a:r>
            <a:r>
              <a:rPr lang="en-US" dirty="0" smtClean="0">
                <a:effectLst/>
              </a:rPr>
              <a:t> </a:t>
            </a:r>
          </a:p>
          <a:p>
            <a:r>
              <a:rPr lang="en-US" dirty="0" smtClean="0">
                <a:effectLst/>
              </a:rPr>
              <a:t>"Painting ", wrote artist Rene Magritte, "reveals images of the world, and it can happen that in looking at them, painting them, thinking about them, we have this unfamiliar feeling of our mystic-self as we do when our eyes are closed." This emotion of the mystic-self, works like </a:t>
            </a:r>
            <a:r>
              <a:rPr lang="en-US" i="1" dirty="0" smtClean="0">
                <a:effectLst/>
              </a:rPr>
              <a:t>The unmasked Universe</a:t>
            </a:r>
            <a:r>
              <a:rPr lang="en-US" dirty="0" smtClean="0">
                <a:effectLst/>
              </a:rPr>
              <a:t>  </a:t>
            </a:r>
            <a:r>
              <a:rPr lang="en-US" dirty="0" err="1" smtClean="0">
                <a:effectLst/>
              </a:rPr>
              <a:t>magritte</a:t>
            </a:r>
            <a:r>
              <a:rPr lang="en-US" dirty="0" smtClean="0">
                <a:effectLst/>
              </a:rPr>
              <a:t> a compatriot and contemporary of </a:t>
            </a:r>
            <a:r>
              <a:rPr lang="en-US" dirty="0" err="1" smtClean="0">
                <a:effectLst/>
              </a:rPr>
              <a:t>paul</a:t>
            </a:r>
            <a:r>
              <a:rPr lang="en-US" dirty="0" smtClean="0">
                <a:effectLst/>
              </a:rPr>
              <a:t> </a:t>
            </a:r>
            <a:r>
              <a:rPr lang="en-US" dirty="0" err="1" smtClean="0">
                <a:effectLst/>
              </a:rPr>
              <a:t>Delvaux</a:t>
            </a:r>
            <a:r>
              <a:rPr lang="en-US" dirty="0" smtClean="0">
                <a:effectLst/>
              </a:rPr>
              <a:t>-succeeds in capturing the startling, dream like mystery of which he spoke.</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54</a:t>
            </a:fld>
            <a:endParaRPr lang="en-US"/>
          </a:p>
        </p:txBody>
      </p:sp>
    </p:spTree>
    <p:extLst>
      <p:ext uri="{BB962C8B-B14F-4D97-AF65-F5344CB8AC3E}">
        <p14:creationId xmlns:p14="http://schemas.microsoft.com/office/powerpoint/2010/main" val="409640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Hobson is really known for is sticking it to Freudian theory.  In his break-out 1977 paper, Hobson and co-author </a:t>
            </a:r>
            <a:r>
              <a:rPr lang="en-US" dirty="0" err="1" smtClean="0"/>
              <a:t>McCarley</a:t>
            </a:r>
            <a:r>
              <a:rPr lang="en-US" dirty="0" smtClean="0"/>
              <a:t> declared victory over Freud (and the entire psychoanalytic community) by reporting their discovery that dreams in the REM state form by grace of neurochemical changes in the brain.  As Kelly </a:t>
            </a:r>
            <a:r>
              <a:rPr lang="en-US" dirty="0" err="1" smtClean="0"/>
              <a:t>Bulkeley</a:t>
            </a:r>
            <a:r>
              <a:rPr lang="en-US" dirty="0" smtClean="0"/>
              <a:t> notes (1994), Hobson presented his work as a polemic against Freud, whose influence he accused of preventing scientific progress in the study of dreams.  His central beef with Freudian theory is the notion that dreams are full of hidden messages by design. On the other hand, Hobson agrees with Jungian dream theory that dreams reveal more than they conceal, and can be quite transparent in significance</a:t>
            </a:r>
          </a:p>
          <a:p>
            <a:r>
              <a:rPr lang="en-US" dirty="0" smtClean="0"/>
              <a:t>http://dreamstudies.org/2010/01/07/neuroscience-of-dreams/</a:t>
            </a:r>
          </a:p>
          <a:p>
            <a:r>
              <a:rPr lang="en-US" dirty="0" smtClean="0"/>
              <a:t>One problem with Hobson’s original activation-synthesis model was that the theory presumes that all dreams occur in the REM state.  However, two neuroscientists, James </a:t>
            </a:r>
            <a:r>
              <a:rPr lang="en-US" dirty="0" err="1" smtClean="0"/>
              <a:t>Foulkes</a:t>
            </a:r>
            <a:r>
              <a:rPr lang="en-US" dirty="0" smtClean="0"/>
              <a:t> and John </a:t>
            </a:r>
            <a:r>
              <a:rPr lang="en-US" dirty="0" err="1" smtClean="0"/>
              <a:t>Antrobus</a:t>
            </a:r>
            <a:r>
              <a:rPr lang="en-US" dirty="0" smtClean="0"/>
              <a:t>, have independently shown that long narrative dreams with bizarre elements can happen in non REM states too (see Rock 2004).  </a:t>
            </a:r>
            <a:r>
              <a:rPr lang="en-US" dirty="0" err="1" smtClean="0"/>
              <a:t>Neuro</a:t>
            </a:r>
            <a:r>
              <a:rPr lang="en-US" dirty="0" smtClean="0"/>
              <a:t>-psychologist Mark </a:t>
            </a:r>
            <a:r>
              <a:rPr lang="en-US" dirty="0" err="1" smtClean="0"/>
              <a:t>Solms</a:t>
            </a:r>
            <a:r>
              <a:rPr lang="en-US" dirty="0" smtClean="0"/>
              <a:t> (1997) has also convincingly reframed the role of REM as an “alarm clock” for the mind to start dreaming, not as the prime creator.  All of these researchers suggest that biochemical activation is not the sole genesis of a dream’s structure.</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422872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rgbClr val="002060"/>
                </a:solidFill>
                <a:latin typeface="Times New Roman" pitchFamily="18" charset="0"/>
                <a:ea typeface="+mn-ea"/>
                <a:cs typeface="Times New Roman" pitchFamily="18" charset="0"/>
              </a:rPr>
              <a:t>One cycle is about 90 minutes:</a:t>
            </a:r>
          </a:p>
          <a:p>
            <a:endParaRPr lang="en-US" dirty="0" smtClean="0"/>
          </a:p>
          <a:p>
            <a:r>
              <a:rPr lang="en-US" dirty="0" err="1" smtClean="0"/>
              <a:t>N1</a:t>
            </a:r>
            <a:r>
              <a:rPr lang="en-US" dirty="0" smtClean="0"/>
              <a:t>   </a:t>
            </a:r>
            <a:r>
              <a:rPr lang="en-US" sz="1200" kern="1200" dirty="0" smtClean="0">
                <a:solidFill>
                  <a:schemeClr val="tx1"/>
                </a:solidFill>
                <a:latin typeface="+mn-lt"/>
                <a:ea typeface="+mn-ea"/>
                <a:cs typeface="+mn-cs"/>
              </a:rPr>
              <a:t>Our eyes move very slowly and muscle activity slows. People awakened from stage 1 sleep often remember fragmented visual images. Many also experience sudden muscle contractions called </a:t>
            </a:r>
            <a:r>
              <a:rPr lang="en-US" sz="1200" i="1" kern="1200" dirty="0" err="1" smtClean="0">
                <a:solidFill>
                  <a:schemeClr val="tx1"/>
                </a:solidFill>
                <a:latin typeface="+mn-lt"/>
                <a:ea typeface="+mn-ea"/>
                <a:cs typeface="+mn-cs"/>
              </a:rPr>
              <a:t>hypnic</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myoclonia</a:t>
            </a:r>
            <a:r>
              <a:rPr lang="en-US" sz="1200" kern="1200" dirty="0" smtClean="0">
                <a:solidFill>
                  <a:schemeClr val="tx1"/>
                </a:solidFill>
                <a:latin typeface="+mn-lt"/>
                <a:ea typeface="+mn-ea"/>
                <a:cs typeface="+mn-cs"/>
              </a:rPr>
              <a:t>, often preceded by a sensation of starting to fall. These sudden movements are similar to the "jump" we make when startled.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REM: The first REM sleep period usually occurs about 70 to 90 minutes after we fall asleep. A complete sleep cycle takes 90 to 110 minutes on average. The first sleep cycles each night contain relatively short REM periods and long periods of deep sleep. As the night progresses, REM sleep periods increase in length while deep sleep decreases. By morning, people spend nearly all their sleep time in stages 1, 2, and REM.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Amnesia: People awakened after sleeping more than a few minutes are usually unable to recall the last few minutes before they fell asleep. This sleep-related form of amnesia is the reason people often forget telephone calls or conversations they've had in the middle of the night. It also explains why we often do not remember our alarms ringing in the morning if we go right back to sleep after turning them off. </a:t>
            </a:r>
          </a:p>
          <a:p>
            <a:endParaRPr lang="en-US" sz="1200" kern="1200" dirty="0" smtClean="0">
              <a:solidFill>
                <a:schemeClr val="tx1"/>
              </a:solidFill>
              <a:latin typeface="+mn-lt"/>
              <a:ea typeface="+mn-ea"/>
              <a:cs typeface="+mn-cs"/>
            </a:endParaRPr>
          </a:p>
          <a:p>
            <a:r>
              <a:rPr lang="en-US" dirty="0" smtClean="0"/>
              <a:t>Catching up on REM: </a:t>
            </a:r>
            <a:r>
              <a:rPr lang="en-US" sz="1200" kern="1200" dirty="0" smtClean="0">
                <a:solidFill>
                  <a:schemeClr val="tx1"/>
                </a:solidFill>
                <a:latin typeface="+mn-lt"/>
                <a:ea typeface="+mn-ea"/>
                <a:cs typeface="+mn-cs"/>
              </a:rPr>
              <a:t>People lose some of the ability to regulate their body temperature during REM, so abnormally hot or cold temperatures in the environment can disrupt this stage of sleep. If our REM sleep is disrupted one night, our bodies don't follow the normal sleep cycle progression the next time we doze off. Instead, we often slip directly into REM sleep and go through extended periods of REM until we "catch up" on this stage of sleep. </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Phylogenetically</a:t>
            </a:r>
            <a:r>
              <a:rPr lang="en-US" sz="1200" kern="1200" dirty="0" smtClean="0">
                <a:solidFill>
                  <a:schemeClr val="tx1"/>
                </a:solidFill>
                <a:latin typeface="+mn-lt"/>
                <a:ea typeface="+mn-ea"/>
                <a:cs typeface="+mn-cs"/>
              </a:rPr>
              <a:t>, the limbic system is one of the more primitive parts of the brain. It has a central role in memory, learning, emotion, </a:t>
            </a:r>
            <a:r>
              <a:rPr lang="en-US" sz="1200" kern="1200" dirty="0" err="1" smtClean="0">
                <a:solidFill>
                  <a:schemeClr val="tx1"/>
                </a:solidFill>
                <a:latin typeface="+mn-lt"/>
                <a:ea typeface="+mn-ea"/>
                <a:cs typeface="+mn-cs"/>
              </a:rPr>
              <a:t>neuroendocrine</a:t>
            </a:r>
            <a:r>
              <a:rPr lang="en-US" sz="1200" kern="1200" dirty="0" smtClean="0">
                <a:solidFill>
                  <a:schemeClr val="tx1"/>
                </a:solidFill>
                <a:latin typeface="+mn-lt"/>
                <a:ea typeface="+mn-ea"/>
                <a:cs typeface="+mn-cs"/>
              </a:rPr>
              <a:t> function, and autonomic activities. Clinical conditions involving the limbic system include epilepsy, congenital syndromes, dementias, and various psychiatric disorders</a:t>
            </a:r>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25492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70C0"/>
                </a:solidFill>
              </a:rPr>
              <a:t>People</a:t>
            </a:r>
            <a:r>
              <a:rPr lang="en-US" baseline="0" dirty="0" smtClean="0">
                <a:solidFill>
                  <a:srgbClr val="0070C0"/>
                </a:solidFill>
              </a:rPr>
              <a:t> with PTSD don’t get enough sleep. Therefore, if they can get more sleep, will this help reduce the stress, and the PTSD…</a:t>
            </a:r>
          </a:p>
          <a:p>
            <a:endParaRPr lang="en-US" baseline="0" dirty="0" smtClean="0">
              <a:solidFill>
                <a:srgbClr val="0070C0"/>
              </a:solidFill>
            </a:endParaRPr>
          </a:p>
          <a:p>
            <a:r>
              <a:rPr lang="en-US" baseline="0" dirty="0" smtClean="0">
                <a:solidFill>
                  <a:srgbClr val="0070C0"/>
                </a:solidFill>
              </a:rPr>
              <a:t> </a:t>
            </a:r>
            <a:r>
              <a:rPr lang="en-US" dirty="0" smtClean="0">
                <a:solidFill>
                  <a:srgbClr val="0070C0"/>
                </a:solidFill>
              </a:rPr>
              <a:t>A possible brain mechanism for PTSD is that trauma causes excessive amounts of norepinephrine (adrenaline) activation in the brain, which overloads the system, thereby preventing normal dreaming and normal memory formation from occurring.</a:t>
            </a:r>
          </a:p>
          <a:p>
            <a:endParaRPr lang="en-US" dirty="0" smtClean="0"/>
          </a:p>
          <a:p>
            <a:r>
              <a:rPr lang="en-US" dirty="0" smtClean="0"/>
              <a:t>The goal in PTSD treatment is to reduce activity in the amygdala and to increase activity in the ACC. Dream revision therapy may calm the amygdala by providing soothing input from the ACC. The frightening nightmare is changed so it is not so frightening or anger-provoking. The goal of dream revision is to empower the dreamer to take charge of their nightmare and make it more manageable. That is, the goal is to change the dreamer from trauma victim to trauma survivor.</a:t>
            </a:r>
          </a:p>
        </p:txBody>
      </p:sp>
      <p:sp>
        <p:nvSpPr>
          <p:cNvPr id="4" name="Slide Number Placeholder 3"/>
          <p:cNvSpPr>
            <a:spLocks noGrp="1"/>
          </p:cNvSpPr>
          <p:nvPr>
            <p:ph type="sldNum" sz="quarter" idx="10"/>
          </p:nvPr>
        </p:nvSpPr>
        <p:spPr/>
        <p:txBody>
          <a:bodyPr/>
          <a:lstStyle/>
          <a:p>
            <a:fld id="{E08DC6D0-3F75-46DC-B9AF-63E8BED42864}" type="slidenum">
              <a:rPr lang="en-US" smtClean="0"/>
              <a:t>64</a:t>
            </a:fld>
            <a:endParaRPr lang="en-US"/>
          </a:p>
        </p:txBody>
      </p:sp>
    </p:spTree>
    <p:extLst>
      <p:ext uri="{BB962C8B-B14F-4D97-AF65-F5344CB8AC3E}">
        <p14:creationId xmlns:p14="http://schemas.microsoft.com/office/powerpoint/2010/main" val="1564489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66</a:t>
            </a:fld>
            <a:endParaRPr lang="en-US"/>
          </a:p>
        </p:txBody>
      </p:sp>
    </p:spTree>
    <p:extLst>
      <p:ext uri="{BB962C8B-B14F-4D97-AF65-F5344CB8AC3E}">
        <p14:creationId xmlns:p14="http://schemas.microsoft.com/office/powerpoint/2010/main" val="34141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four stages of sleep during which the sleeper does not experience rapid eye movement (REM) sleep. They average sleep cycle lasts about 90 to 100 minutes. Non-REM dreams are more likely to consist of brief, fragmentary impressions that are less emotional and less likely to involve visual images than REM sleep dreams. </a:t>
            </a:r>
          </a:p>
          <a:p>
            <a:r>
              <a:rPr lang="en-US" dirty="0" smtClean="0"/>
              <a:t/>
            </a:r>
            <a:br>
              <a:rPr lang="en-US" dirty="0" smtClean="0"/>
            </a:br>
            <a:endParaRPr lang="en-US" dirty="0" smtClean="0"/>
          </a:p>
          <a:p>
            <a:r>
              <a:rPr lang="en-US" b="1" dirty="0" smtClean="0"/>
              <a:t>What exactly is the difference between REM &amp; Non-REM Sleep?</a:t>
            </a:r>
            <a:r>
              <a:rPr lang="en-US" dirty="0" smtClean="0"/>
              <a:t> </a:t>
            </a:r>
          </a:p>
          <a:p>
            <a:r>
              <a:rPr lang="en-US" dirty="0" smtClean="0"/>
              <a:t>REM Dreams and Non-REM dreams are very different from each other in a few major ways. </a:t>
            </a:r>
          </a:p>
          <a:p>
            <a:r>
              <a:rPr lang="en-US" dirty="0" smtClean="0"/>
              <a:t>-Non-REM dreams consist of brief, fragmentary impressions. </a:t>
            </a:r>
          </a:p>
          <a:p>
            <a:r>
              <a:rPr lang="en-US" dirty="0" smtClean="0"/>
              <a:t>-NREM less likely to involve visual images compared to REM sleep, </a:t>
            </a:r>
          </a:p>
          <a:p>
            <a:r>
              <a:rPr lang="en-US" dirty="0" smtClean="0"/>
              <a:t>-more frequently forgotten. </a:t>
            </a:r>
          </a:p>
          <a:p>
            <a:r>
              <a:rPr lang="en-US" dirty="0" smtClean="0"/>
              <a:t>Non-REM dreams are like thinking about something during the day for a brief period of time</a:t>
            </a:r>
          </a:p>
          <a:p>
            <a:r>
              <a:rPr lang="en-US" dirty="0" smtClean="0"/>
              <a:t>Non-REM sleep lasts about four to six hours</a:t>
            </a:r>
          </a:p>
          <a:p>
            <a:endParaRPr lang="en-US" dirty="0" smtClean="0"/>
          </a:p>
          <a:p>
            <a:r>
              <a:rPr lang="en-US" dirty="0" smtClean="0"/>
              <a:t>REM dreams are comparable to thinking deeply about something.</a:t>
            </a:r>
          </a:p>
          <a:p>
            <a:r>
              <a:rPr lang="en-US" dirty="0" smtClean="0"/>
              <a:t> REM sleep consists of about two hours a night while.</a:t>
            </a: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Hobson:</a:t>
            </a:r>
          </a:p>
          <a:p>
            <a:r>
              <a:rPr lang="en-US" sz="1200" kern="1200" dirty="0" smtClean="0">
                <a:solidFill>
                  <a:schemeClr val="tx1"/>
                </a:solidFill>
                <a:latin typeface="+mn-lt"/>
                <a:ea typeface="+mn-ea"/>
                <a:cs typeface="+mn-cs"/>
              </a:rPr>
              <a:t>Regions 1 and 2, ascending arousal systems; 3, </a:t>
            </a:r>
            <a:r>
              <a:rPr lang="en-US" sz="1200" kern="1200" dirty="0" err="1" smtClean="0">
                <a:solidFill>
                  <a:schemeClr val="tx1"/>
                </a:solidFill>
                <a:latin typeface="+mn-lt"/>
                <a:ea typeface="+mn-ea"/>
                <a:cs typeface="+mn-cs"/>
              </a:rPr>
              <a:t>subcortical</a:t>
            </a:r>
            <a:r>
              <a:rPr lang="en-US" sz="1200" kern="1200" dirty="0" smtClean="0">
                <a:solidFill>
                  <a:schemeClr val="tx1"/>
                </a:solidFill>
                <a:latin typeface="+mn-lt"/>
                <a:ea typeface="+mn-ea"/>
                <a:cs typeface="+mn-cs"/>
              </a:rPr>
              <a:t> and cortical limbic and </a:t>
            </a:r>
            <a:r>
              <a:rPr lang="en-US" sz="1200" kern="1200" dirty="0" err="1" smtClean="0">
                <a:solidFill>
                  <a:schemeClr val="tx1"/>
                </a:solidFill>
                <a:latin typeface="+mn-lt"/>
                <a:ea typeface="+mn-ea"/>
                <a:cs typeface="+mn-cs"/>
              </a:rPr>
              <a:t>paralimbic</a:t>
            </a:r>
            <a:r>
              <a:rPr lang="en-US" sz="1200" kern="1200" dirty="0" smtClean="0">
                <a:solidFill>
                  <a:schemeClr val="tx1"/>
                </a:solidFill>
                <a:latin typeface="+mn-lt"/>
                <a:ea typeface="+mn-ea"/>
                <a:cs typeface="+mn-cs"/>
              </a:rPr>
              <a:t> structures; 4, dorsolateral prefrontal executive association cortex; 5, motor initiation and control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6, </a:t>
            </a:r>
            <a:r>
              <a:rPr lang="en-US" sz="1200" kern="1200" dirty="0" err="1" smtClean="0">
                <a:solidFill>
                  <a:schemeClr val="tx1"/>
                </a:solidFill>
                <a:latin typeface="+mn-lt"/>
                <a:ea typeface="+mn-ea"/>
                <a:cs typeface="+mn-cs"/>
              </a:rPr>
              <a:t>thalamocortical</a:t>
            </a:r>
            <a:r>
              <a:rPr lang="en-US" sz="1200" kern="1200" dirty="0" smtClean="0">
                <a:solidFill>
                  <a:schemeClr val="tx1"/>
                </a:solidFill>
                <a:latin typeface="+mn-lt"/>
                <a:ea typeface="+mn-ea"/>
                <a:cs typeface="+mn-cs"/>
              </a:rPr>
              <a:t> relay </a:t>
            </a:r>
            <a:r>
              <a:rPr lang="en-US" sz="1200" kern="1200" dirty="0" err="1" smtClean="0">
                <a:solidFill>
                  <a:schemeClr val="tx1"/>
                </a:solidFill>
                <a:latin typeface="+mn-lt"/>
                <a:ea typeface="+mn-ea"/>
                <a:cs typeface="+mn-cs"/>
              </a:rPr>
              <a:t>centres</a:t>
            </a:r>
            <a:r>
              <a:rPr lang="en-US" sz="1200" kern="1200" dirty="0" smtClean="0">
                <a:solidFill>
                  <a:schemeClr val="tx1"/>
                </a:solidFill>
                <a:latin typeface="+mn-lt"/>
                <a:ea typeface="+mn-ea"/>
                <a:cs typeface="+mn-cs"/>
              </a:rPr>
              <a:t> and thalamic </a:t>
            </a:r>
            <a:r>
              <a:rPr lang="en-US" sz="1200" kern="1200" dirty="0" err="1" smtClean="0">
                <a:solidFill>
                  <a:schemeClr val="tx1"/>
                </a:solidFill>
                <a:latin typeface="+mn-lt"/>
                <a:ea typeface="+mn-ea"/>
                <a:cs typeface="+mn-cs"/>
              </a:rPr>
              <a:t>subcortical</a:t>
            </a:r>
            <a:r>
              <a:rPr lang="en-US" sz="1200" kern="1200" dirty="0" smtClean="0">
                <a:solidFill>
                  <a:schemeClr val="tx1"/>
                </a:solidFill>
                <a:latin typeface="+mn-lt"/>
                <a:ea typeface="+mn-ea"/>
                <a:cs typeface="+mn-cs"/>
              </a:rPr>
              <a:t> circuitry; 7, primary motor cortex; 8, primary sensory cortex; 9, inferior parietal lobe; 10, primary visual cortex; 11, visual association cortex; 12, cerebellum. BA, </a:t>
            </a:r>
            <a:r>
              <a:rPr lang="en-US" sz="1200" kern="1200" dirty="0" err="1" smtClean="0">
                <a:solidFill>
                  <a:schemeClr val="tx1"/>
                </a:solidFill>
                <a:latin typeface="+mn-lt"/>
                <a:ea typeface="+mn-ea"/>
                <a:cs typeface="+mn-cs"/>
              </a:rPr>
              <a:t>Brodmann</a:t>
            </a:r>
            <a:r>
              <a:rPr lang="en-US" sz="1200" kern="1200" dirty="0" smtClean="0">
                <a:solidFill>
                  <a:schemeClr val="tx1"/>
                </a:solidFill>
                <a:latin typeface="+mn-lt"/>
                <a:ea typeface="+mn-ea"/>
                <a:cs typeface="+mn-cs"/>
              </a:rPr>
              <a:t> area; </a:t>
            </a:r>
            <a:r>
              <a:rPr lang="en-US" sz="1200" kern="1200" dirty="0" err="1" smtClean="0">
                <a:solidFill>
                  <a:schemeClr val="tx1"/>
                </a:solidFill>
                <a:latin typeface="+mn-lt"/>
                <a:ea typeface="+mn-ea"/>
                <a:cs typeface="+mn-cs"/>
              </a:rPr>
              <a:t>LGN</a:t>
            </a:r>
            <a:r>
              <a:rPr lang="en-US" sz="1200" kern="1200" dirty="0" smtClean="0">
                <a:solidFill>
                  <a:schemeClr val="tx1"/>
                </a:solidFill>
                <a:latin typeface="+mn-lt"/>
                <a:ea typeface="+mn-ea"/>
                <a:cs typeface="+mn-cs"/>
              </a:rPr>
              <a:t>, lateral </a:t>
            </a:r>
            <a:r>
              <a:rPr lang="en-US" sz="1200" kern="1200" dirty="0" err="1" smtClean="0">
                <a:solidFill>
                  <a:schemeClr val="tx1"/>
                </a:solidFill>
                <a:latin typeface="+mn-lt"/>
                <a:ea typeface="+mn-ea"/>
                <a:cs typeface="+mn-cs"/>
              </a:rPr>
              <a:t>geniculate</a:t>
            </a:r>
            <a:r>
              <a:rPr lang="en-US" sz="1200" kern="1200" dirty="0" smtClean="0">
                <a:solidFill>
                  <a:schemeClr val="tx1"/>
                </a:solidFill>
                <a:latin typeface="+mn-lt"/>
                <a:ea typeface="+mn-ea"/>
                <a:cs typeface="+mn-cs"/>
              </a:rPr>
              <a:t> nucleus; </a:t>
            </a:r>
            <a:r>
              <a:rPr lang="en-US" sz="1200" kern="1200" dirty="0" err="1" smtClean="0">
                <a:solidFill>
                  <a:schemeClr val="tx1"/>
                </a:solidFill>
                <a:latin typeface="+mn-lt"/>
                <a:ea typeface="+mn-ea"/>
                <a:cs typeface="+mn-cs"/>
              </a:rPr>
              <a:t>PGO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ponto</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geniculo</a:t>
            </a:r>
            <a:r>
              <a:rPr lang="en-US" sz="1200" kern="1200" dirty="0" smtClean="0">
                <a:solidFill>
                  <a:schemeClr val="tx1"/>
                </a:solidFill>
                <a:latin typeface="+mn-lt"/>
                <a:ea typeface="+mn-ea"/>
                <a:cs typeface="+mn-cs"/>
              </a:rPr>
              <a:t>-occipital; RAS, reticular activating system. Anatomical image adapted, with permission, from Ref. </a:t>
            </a:r>
            <a:r>
              <a:rPr lang="en-US" sz="1200" kern="1200" smtClean="0">
                <a:solidFill>
                  <a:schemeClr val="tx1"/>
                </a:solidFill>
                <a:latin typeface="+mn-lt"/>
                <a:ea typeface="+mn-ea"/>
                <a:cs typeface="+mn-cs"/>
                <a:hlinkClick r:id="rId3"/>
              </a:rPr>
              <a:t>129</a:t>
            </a:r>
            <a:r>
              <a:rPr lang="en-US" sz="1200" kern="1200" smtClean="0">
                <a:solidFill>
                  <a:schemeClr val="tx1"/>
                </a:solidFill>
                <a:latin typeface="+mn-lt"/>
                <a:ea typeface="+mn-ea"/>
                <a:cs typeface="+mn-cs"/>
              </a:rPr>
              <a:t> © 1996 Appleton &amp; Lange.</a:t>
            </a:r>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Jeff</a:t>
            </a:r>
            <a:r>
              <a:rPr lang="en-US" baseline="0" dirty="0" smtClean="0"/>
              <a:t> Hawkins vs Dr. </a:t>
            </a:r>
            <a:r>
              <a:rPr lang="en-US" baseline="0" dirty="0" err="1" smtClean="0"/>
              <a:t>Kristoff</a:t>
            </a:r>
            <a:r>
              <a:rPr lang="en-US" baseline="0" dirty="0" smtClean="0"/>
              <a:t> Koch (Brain Institute)</a:t>
            </a:r>
            <a:endParaRPr lang="en-US" dirty="0" smtClean="0"/>
          </a:p>
          <a:p>
            <a:r>
              <a:rPr lang="en-US" dirty="0" smtClean="0"/>
              <a:t>2011 Symposium at</a:t>
            </a:r>
            <a:r>
              <a:rPr lang="en-US" baseline="0" dirty="0" smtClean="0"/>
              <a:t> MIT</a:t>
            </a:r>
          </a:p>
          <a:p>
            <a:r>
              <a:rPr lang="en-US" b="1" dirty="0" smtClean="0"/>
              <a:t>The importance of teamwork</a:t>
            </a:r>
            <a:endParaRPr lang="en-US" dirty="0" smtClean="0"/>
          </a:p>
          <a:p>
            <a:r>
              <a:rPr lang="en-US" dirty="0" smtClean="0"/>
              <a:t>At a panel titled “Social Cognition and Collective Intelligence,” scientists delved into the phenomenon of humans pooling their intelligence, sometimes aided by computers. Moderator Thomas Malone, director of MIT’s Center for Collective Intelligence, noted in his introduction that “intelligence is not just something that happens inside individual brains. It also arises within groups of individuals.”</a:t>
            </a:r>
          </a:p>
          <a:p>
            <a:r>
              <a:rPr lang="en-US" dirty="0" smtClean="0"/>
              <a:t>For thousands of years, groups such as families, countries, armies and companies have been behaving in ways that seem intelligent. More recently, the Internet has expanded collective intelligence even further, with the development of sites such as Wikipedia and Google that make it easy to consolidate individual contributions.</a:t>
            </a:r>
          </a:p>
          <a:p>
            <a:r>
              <a:rPr lang="en-US" dirty="0" smtClean="0"/>
              <a:t>Humans and computers working together can form a collective far more intelligent than any single person or computer, Malone said. </a:t>
            </a:r>
          </a:p>
          <a:p>
            <a:r>
              <a:rPr lang="en-US" dirty="0" smtClean="0"/>
              <a:t>“As the world becomes more and more highly connected, through all kinds of electronic devices, it will be increasingly useful to think of all humans and computers on the planet as a single global brain,” he said. </a:t>
            </a:r>
          </a:p>
          <a:p>
            <a:r>
              <a:rPr lang="en-US" dirty="0" smtClean="0"/>
              <a:t>_____________</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Are we all robots? Is our DNA the 0's and 1's of computer code? Are we an advanced computer system, with instead of keyboard and mouse input... input from our senses. Our database being our brain to process all the information. Our offspring just a code merge from two existing chemical computers. Instead of a socket to run the CPU, we create are electricity from food. Do we make our own decisions or is our brain just advanced logical circuit board of if/else statements making decisions from the vast input our senses give us? </a:t>
            </a:r>
          </a:p>
          <a:p>
            <a:pPr marL="214313" marR="0" lvl="0" indent="-214313" algn="l" defTabSz="342900" rtl="0" eaLnBrk="1" fontAlgn="auto" latinLnBrk="0" hangingPunct="1">
              <a:lnSpc>
                <a:spcPct val="100000"/>
              </a:lnSpc>
              <a:spcBef>
                <a:spcPts val="0"/>
              </a:spcBef>
              <a:spcAft>
                <a:spcPts val="750"/>
              </a:spcAft>
              <a:buClr>
                <a:prstClr val="white"/>
              </a:buClr>
              <a:buSzPct val="100000"/>
              <a:buFont typeface="Arial"/>
              <a:buChar char="•"/>
              <a:tabLst/>
              <a:defRPr/>
            </a:pPr>
            <a:r>
              <a:rPr kumimoji="0" lang="en-US" sz="1350" b="0" i="0" u="none" strike="noStrike" kern="1200" cap="none" spc="0" normalizeH="0" baseline="0" noProof="0" dirty="0" smtClean="0">
                <a:ln>
                  <a:noFill/>
                </a:ln>
                <a:solidFill>
                  <a:prstClr val="white"/>
                </a:solidFill>
                <a:effectLst/>
                <a:uLnTx/>
                <a:uFillTx/>
                <a:latin typeface="+mn-lt"/>
              </a:rPr>
              <a:t>If there is a difference, what is it?</a:t>
            </a: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10</a:t>
            </a:fld>
            <a:endParaRPr lang="en-US"/>
          </a:p>
        </p:txBody>
      </p:sp>
    </p:spTree>
    <p:extLst>
      <p:ext uri="{BB962C8B-B14F-4D97-AF65-F5344CB8AC3E}">
        <p14:creationId xmlns:p14="http://schemas.microsoft.com/office/powerpoint/2010/main" val="4929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To solve problems, shed understanding </a:t>
            </a:r>
          </a:p>
          <a:p>
            <a:endParaRPr lang="en-US" dirty="0" smtClean="0"/>
          </a:p>
          <a:p>
            <a:endParaRPr lang="en-US" dirty="0" smtClean="0"/>
          </a:p>
          <a:p>
            <a:pPr lvl="1">
              <a:buClr>
                <a:srgbClr val="7030A0"/>
              </a:buClr>
              <a:buNone/>
            </a:pPr>
            <a:r>
              <a:rPr lang="en-US" dirty="0" smtClean="0"/>
              <a:t>They are problem-solving devices.  Dreams need to be brought to the conscious and interpreted so that better understanding can be shed on your problems. It is important to learn from your dreams and</a:t>
            </a:r>
            <a:r>
              <a:rPr lang="en-US" sz="5500" dirty="0" smtClean="0">
                <a:latin typeface="+mj-lt"/>
              </a:rPr>
              <a:t> </a:t>
            </a:r>
          </a:p>
          <a:p>
            <a:pPr lvl="1">
              <a:buClr>
                <a:srgbClr val="7030A0"/>
              </a:buClr>
              <a:buNone/>
            </a:pPr>
            <a:endParaRPr lang="en-US" sz="5500" dirty="0" smtClean="0">
              <a:latin typeface="+mj-lt"/>
            </a:endParaRPr>
          </a:p>
          <a:p>
            <a:pPr lvl="1">
              <a:buClr>
                <a:srgbClr val="7030A0"/>
              </a:buClr>
              <a:buNone/>
            </a:pPr>
            <a:r>
              <a:rPr lang="en-US" sz="5500" dirty="0" smtClean="0">
                <a:latin typeface="+mj-lt"/>
              </a:rPr>
              <a:t>He was the first to leave </a:t>
            </a:r>
          </a:p>
          <a:p>
            <a:pPr>
              <a:buClr>
                <a:srgbClr val="7030A0"/>
              </a:buClr>
              <a:buSzPct val="100000"/>
              <a:buNone/>
            </a:pPr>
            <a:r>
              <a:rPr lang="en-US" sz="5500" dirty="0" smtClean="0">
                <a:latin typeface="+mj-lt"/>
              </a:rPr>
              <a:t>	                    -he supported feminism, a difference from  Freud                                                            </a:t>
            </a:r>
          </a:p>
          <a:p>
            <a:pPr lvl="1">
              <a:buClr>
                <a:srgbClr val="7030A0"/>
              </a:buClr>
              <a:buNone/>
            </a:pPr>
            <a:r>
              <a:rPr lang="en-US" sz="5500" dirty="0" smtClean="0">
                <a:latin typeface="+mj-lt"/>
              </a:rPr>
              <a:t>                    -believed anyone could apply psychology to help themselves</a:t>
            </a:r>
            <a:endParaRPr lang="en-US" dirty="0"/>
          </a:p>
        </p:txBody>
      </p:sp>
      <p:sp>
        <p:nvSpPr>
          <p:cNvPr id="4" name="Slide Number Placeholder 3"/>
          <p:cNvSpPr>
            <a:spLocks noGrp="1"/>
          </p:cNvSpPr>
          <p:nvPr>
            <p:ph type="sldNum" sz="quarter" idx="10"/>
          </p:nvPr>
        </p:nvSpPr>
        <p:spPr/>
        <p:txBody>
          <a:bodyPr/>
          <a:lstStyle/>
          <a:p>
            <a:fld id="{CD21E508-F272-4208-808A-2963FF594297}"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patient to maintain consciousness, two important neurological components must function. </a:t>
            </a:r>
          </a:p>
          <a:p>
            <a:pPr marL="228600" indent="-228600">
              <a:buAutoNum type="arabicParenR"/>
            </a:pPr>
            <a:r>
              <a:rPr lang="en-US" dirty="0" smtClean="0"/>
              <a:t>The first is the cerebral cortex—the gray matter that covers the outer layer of the brain. </a:t>
            </a:r>
          </a:p>
          <a:p>
            <a:pPr marL="228600" indent="-228600">
              <a:buAutoNum type="arabicParenR"/>
            </a:pPr>
            <a:r>
              <a:rPr lang="en-US" dirty="0" smtClean="0"/>
              <a:t>The other is a structure located in the brainstem, called </a:t>
            </a:r>
            <a:r>
              <a:rPr lang="en-US" dirty="0" smtClean="0">
                <a:hlinkClick r:id="rId3" tooltip="Reticular activating system"/>
              </a:rPr>
              <a:t>reticular activating </a:t>
            </a:r>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12</a:t>
            </a:fld>
            <a:endParaRPr lang="en-US"/>
          </a:p>
        </p:txBody>
      </p:sp>
    </p:spTree>
    <p:extLst>
      <p:ext uri="{BB962C8B-B14F-4D97-AF65-F5344CB8AC3E}">
        <p14:creationId xmlns:p14="http://schemas.microsoft.com/office/powerpoint/2010/main" val="236587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14</a:t>
            </a:fld>
            <a:endParaRPr lang="en-US"/>
          </a:p>
        </p:txBody>
      </p:sp>
    </p:spTree>
    <p:extLst>
      <p:ext uri="{BB962C8B-B14F-4D97-AF65-F5344CB8AC3E}">
        <p14:creationId xmlns:p14="http://schemas.microsoft.com/office/powerpoint/2010/main" val="1950952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1. </a:t>
            </a:r>
            <a:r>
              <a:rPr lang="en-US" sz="1200" dirty="0" smtClean="0">
                <a:solidFill>
                  <a:schemeClr val="accent6">
                    <a:lumMod val="60000"/>
                    <a:lumOff val="40000"/>
                  </a:schemeClr>
                </a:solidFill>
                <a:latin typeface="Times New Roman" pitchFamily="18" charset="0"/>
                <a:cs typeface="Times New Roman" pitchFamily="18" charset="0"/>
              </a:rPr>
              <a:t>Episodic</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Memories which are actually perceived and known;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For Ex: An </a:t>
            </a:r>
            <a:r>
              <a:rPr lang="en-US" sz="1200" dirty="0" smtClean="0">
                <a:solidFill>
                  <a:srgbClr val="C00000"/>
                </a:solidFill>
                <a:latin typeface="Times New Roman" pitchFamily="18" charset="0"/>
                <a:cs typeface="Times New Roman" pitchFamily="18" charset="0"/>
              </a:rPr>
              <a:t>actual</a:t>
            </a:r>
            <a:r>
              <a:rPr lang="en-US" sz="1200" dirty="0" smtClean="0">
                <a:latin typeface="Times New Roman" pitchFamily="18" charset="0"/>
                <a:cs typeface="Times New Roman" pitchFamily="18" charset="0"/>
              </a:rPr>
              <a:t> memory of riding your bike to school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the day you almost got hit  by a car. A </a:t>
            </a:r>
            <a:r>
              <a:rPr lang="en-US" sz="1200" dirty="0" smtClean="0">
                <a:solidFill>
                  <a:srgbClr val="C00000"/>
                </a:solidFill>
                <a:latin typeface="Times New Roman" pitchFamily="18" charset="0"/>
                <a:cs typeface="Times New Roman" pitchFamily="18" charset="0"/>
              </a:rPr>
              <a:t>distinct </a:t>
            </a:r>
            <a:r>
              <a:rPr lang="en-US" sz="1200" dirty="0" smtClean="0">
                <a:latin typeface="Times New Roman" pitchFamily="18" charset="0"/>
                <a:cs typeface="Times New Roman" pitchFamily="18" charset="0"/>
              </a:rPr>
              <a:t>memory/event</a:t>
            </a:r>
            <a:endParaRPr lang="en-US" sz="1200" dirty="0" smtClean="0">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2. </a:t>
            </a:r>
            <a:r>
              <a:rPr lang="en-US" sz="1200" dirty="0" smtClean="0">
                <a:solidFill>
                  <a:schemeClr val="accent6">
                    <a:lumMod val="60000"/>
                    <a:lumOff val="40000"/>
                  </a:schemeClr>
                </a:solidFill>
                <a:latin typeface="Times New Roman" pitchFamily="18" charset="0"/>
                <a:cs typeface="Times New Roman" pitchFamily="18" charset="0"/>
              </a:rPr>
              <a:t>Procedural memory</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Procedural is the steps to doing something, or learning to do it;  </a:t>
            </a:r>
            <a:r>
              <a:rPr lang="en-US" sz="1200" dirty="0" smtClean="0">
                <a:solidFill>
                  <a:srgbClr val="C00000"/>
                </a:solidFill>
                <a:latin typeface="Times New Roman" pitchFamily="18" charset="0"/>
                <a:cs typeface="Times New Roman" pitchFamily="18" charset="0"/>
              </a:rPr>
              <a:t>Learning How</a:t>
            </a:r>
            <a:r>
              <a:rPr lang="en-US" sz="1200" dirty="0" smtClean="0">
                <a:solidFill>
                  <a:schemeClr val="accent2">
                    <a:lumMod val="40000"/>
                    <a:lumOff val="60000"/>
                  </a:schemeClr>
                </a:solidFill>
                <a:latin typeface="Times New Roman" pitchFamily="18" charset="0"/>
                <a:cs typeface="Times New Roman" pitchFamily="18" charset="0"/>
              </a:rPr>
              <a:t> </a:t>
            </a:r>
            <a:r>
              <a:rPr lang="en-US" sz="1200" dirty="0" smtClean="0">
                <a:latin typeface="Times New Roman" pitchFamily="18" charset="0"/>
                <a:cs typeface="Times New Roman" pitchFamily="18" charset="0"/>
              </a:rPr>
              <a:t>to ride a bike</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3.</a:t>
            </a:r>
            <a:r>
              <a:rPr lang="en-US" sz="1200" dirty="0" smtClean="0">
                <a:solidFill>
                  <a:schemeClr val="accent6">
                    <a:lumMod val="60000"/>
                    <a:lumOff val="40000"/>
                  </a:schemeClr>
                </a:solidFill>
                <a:latin typeface="Times New Roman" pitchFamily="18" charset="0"/>
                <a:cs typeface="Times New Roman" pitchFamily="18" charset="0"/>
              </a:rPr>
              <a:t> Semantics</a:t>
            </a:r>
            <a:endParaRPr lang="en-US" sz="1200" dirty="0" smtClean="0">
              <a:solidFill>
                <a:schemeClr val="accent6">
                  <a:lumMod val="60000"/>
                  <a:lumOff val="40000"/>
                </a:schemeClr>
              </a:solidFill>
              <a:latin typeface="Arial" pitchFamily="34" charset="0"/>
            </a:endParaRP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Semantics are long term memory;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it is the symbols and meanings that the symbol emotes (with a feeling), or connects in general to something, but </a:t>
            </a:r>
            <a:r>
              <a:rPr lang="en-US" sz="1200" dirty="0" smtClean="0">
                <a:solidFill>
                  <a:srgbClr val="C00000"/>
                </a:solidFill>
                <a:latin typeface="Times New Roman" pitchFamily="18" charset="0"/>
                <a:cs typeface="Times New Roman" pitchFamily="18" charset="0"/>
              </a:rPr>
              <a:t>not an actual specific experience or a specific thing. 	</a:t>
            </a:r>
          </a:p>
          <a:p>
            <a:pPr marL="0" lvl="0" indent="0" eaLnBrk="0" fontAlgn="base" hangingPunct="0">
              <a:spcBef>
                <a:spcPct val="0"/>
              </a:spcBef>
              <a:spcAft>
                <a:spcPct val="0"/>
              </a:spcAft>
              <a:buNone/>
            </a:pPr>
            <a:r>
              <a:rPr lang="en-US" sz="1200" dirty="0" smtClean="0">
                <a:solidFill>
                  <a:srgbClr val="C00000"/>
                </a:solidFill>
                <a:latin typeface="Times New Roman" pitchFamily="18" charset="0"/>
                <a:cs typeface="Times New Roman" pitchFamily="18" charset="0"/>
              </a:rPr>
              <a:t>Semantics are general knowledge</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	</a:t>
            </a:r>
          </a:p>
          <a:p>
            <a:pPr marL="0" lvl="0" indent="0" eaLnBrk="0" fontAlgn="base" hangingPunct="0">
              <a:spcBef>
                <a:spcPct val="0"/>
              </a:spcBef>
              <a:spcAft>
                <a:spcPct val="0"/>
              </a:spcAft>
              <a:buNone/>
            </a:pPr>
            <a:r>
              <a:rPr lang="en-US" sz="1200" dirty="0" smtClean="0">
                <a:latin typeface="Times New Roman" pitchFamily="18" charset="0"/>
                <a:cs typeface="Times New Roman" pitchFamily="18" charset="0"/>
              </a:rPr>
              <a:t>Dreams are filled with metaphors and semantics mixed in with episodic memory and learning</a:t>
            </a:r>
            <a:endParaRPr lang="en-US" sz="1200" dirty="0" smtClean="0">
              <a:latin typeface="Arial" pitchFamily="34" charset="0"/>
            </a:endParaRPr>
          </a:p>
          <a:p>
            <a:pPr marL="0" lvl="0" indent="0" eaLnBrk="0" fontAlgn="base" hangingPunct="0">
              <a:spcBef>
                <a:spcPct val="0"/>
              </a:spcBef>
              <a:spcAft>
                <a:spcPct val="0"/>
              </a:spcAft>
              <a:buNone/>
            </a:pPr>
            <a:endParaRPr lang="en-US" sz="12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None/>
            </a:pPr>
            <a:r>
              <a:rPr lang="en-US" sz="1200" dirty="0" smtClean="0">
                <a:latin typeface="Times New Roman" pitchFamily="18" charset="0"/>
                <a:ea typeface="Calibri" pitchFamily="34" charset="0"/>
                <a:cs typeface="Times New Roman" pitchFamily="18" charset="0"/>
              </a:rPr>
              <a:t>Think of everything we put into our brain,  (some of it is your thoughts and some is not. Some is nonsense and some is not)  and then think about  what ends up in your dreams)</a:t>
            </a:r>
            <a:endParaRPr lang="en-US" sz="1200"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8C087BE-DC22-4E1D-ADAE-E1D84994E18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640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0186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0728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 marR="0" lvl="0" indent="0" algn="l" defTabSz="914400" rtl="0" eaLnBrk="1" fontAlgn="auto" latinLnBrk="0" hangingPunct="1">
              <a:lnSpc>
                <a:spcPct val="100000"/>
              </a:lnSpc>
              <a:spcBef>
                <a:spcPts val="600"/>
              </a:spcBef>
              <a:spcAft>
                <a:spcPts val="0"/>
              </a:spcAft>
              <a:buClr>
                <a:srgbClr val="4F81BD"/>
              </a:buClr>
              <a:buSzPct val="80000"/>
              <a:buFont typeface="Wingdings 2"/>
              <a:buNone/>
              <a:tabLst/>
              <a:defRPr/>
            </a:pPr>
            <a:r>
              <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rPr>
              <a:t>When learning,  the brain produces beta waves. The striatum activates first, sees the pieces of the puzzle, then the prefrontal cortex acts and puts the pieces together, working in sync with the striatum. </a:t>
            </a:r>
            <a:r>
              <a:rPr lang="en-US" sz="1400" dirty="0" smtClean="0"/>
              <a:t>Category-learning results in new functional circuits between these two areas, and these functional circuits are rhythm-based, </a:t>
            </a:r>
            <a:endParaRPr kumimoji="0" lang="en-US" sz="1400" b="0" i="0" u="none" strike="noStrike" kern="1200" cap="none" spc="0" normalizeH="0" baseline="0" noProof="0" dirty="0" smtClean="0">
              <a:ln>
                <a:noFill/>
              </a:ln>
              <a:solidFill>
                <a:srgbClr val="1F497D">
                  <a:shade val="30000"/>
                  <a:satMod val="150000"/>
                </a:srgbClr>
              </a:solidFill>
              <a:effectLst/>
              <a:uLnTx/>
              <a:uFillTx/>
              <a:latin typeface="Gill Sans MT"/>
            </a:endParaRPr>
          </a:p>
          <a:p>
            <a:endParaRPr lang="en-US" dirty="0"/>
          </a:p>
        </p:txBody>
      </p:sp>
      <p:sp>
        <p:nvSpPr>
          <p:cNvPr id="4" name="Slide Number Placeholder 3"/>
          <p:cNvSpPr>
            <a:spLocks noGrp="1"/>
          </p:cNvSpPr>
          <p:nvPr>
            <p:ph type="sldNum" sz="quarter" idx="10"/>
          </p:nvPr>
        </p:nvSpPr>
        <p:spPr/>
        <p:txBody>
          <a:bodyPr/>
          <a:lstStyle/>
          <a:p>
            <a:fld id="{E08DC6D0-3F75-46DC-B9AF-63E8BED42864}" type="slidenum">
              <a:rPr lang="en-US" smtClean="0"/>
              <a:t>44</a:t>
            </a:fld>
            <a:endParaRPr lang="en-US"/>
          </a:p>
        </p:txBody>
      </p:sp>
    </p:spTree>
    <p:extLst>
      <p:ext uri="{BB962C8B-B14F-4D97-AF65-F5344CB8AC3E}">
        <p14:creationId xmlns:p14="http://schemas.microsoft.com/office/powerpoint/2010/main" val="124874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 dreaming is characterized by low serotonin levels and high acetylcholine levels,(a neurotransmitter to the periphery and CN (central nervous</a:t>
            </a:r>
            <a:r>
              <a:rPr lang="en-US" baseline="0" dirty="0" smtClean="0"/>
              <a:t> </a:t>
            </a:r>
            <a:r>
              <a:rPr lang="en-US" dirty="0" smtClean="0"/>
              <a:t>system) norepinephrine</a:t>
            </a:r>
          </a:p>
          <a:p>
            <a:r>
              <a:rPr lang="en-US" dirty="0" smtClean="0"/>
              <a:t> which may explain why dreams are so hard to remember: they are never encoded in short-term memory in the first place.  When we wake up, serotonin floods the brain and our dream experiences from just a moment before are carried away by the tide.</a:t>
            </a:r>
          </a:p>
          <a:p>
            <a:endParaRPr lang="en-US" dirty="0"/>
          </a:p>
        </p:txBody>
      </p:sp>
      <p:sp>
        <p:nvSpPr>
          <p:cNvPr id="4" name="Slide Number Placeholder 3"/>
          <p:cNvSpPr>
            <a:spLocks noGrp="1"/>
          </p:cNvSpPr>
          <p:nvPr>
            <p:ph type="sldNum" sz="quarter" idx="10"/>
          </p:nvPr>
        </p:nvSpPr>
        <p:spPr/>
        <p:txBody>
          <a:bodyPr/>
          <a:lstStyle/>
          <a:p>
            <a:fld id="{E2F1F64C-8B3C-4FD2-BE3D-8B9D5F7AEAE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018941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46237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810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628983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655248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3866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9389062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04703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559221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84291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005454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22160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3526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2437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6807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42316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403670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535351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906868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66313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992505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450575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455886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3059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47060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180570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97363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80968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79598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602316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93433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582812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716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58149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4695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6865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255512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898700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162890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101896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26848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17031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764172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45254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45279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46906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162464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243171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95511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950183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80392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709501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45103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42105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060593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111330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0566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03518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721835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31581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42809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074524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63692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96277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85292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75542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206635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8579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6846808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85757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7512990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207382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87385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092988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167603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59159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941878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0231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79102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71193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740105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561097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72708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260674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674080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339490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788155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11087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114719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8957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72550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11549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46086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622123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31309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00130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932693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460413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0344577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21977370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5683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527100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97973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12241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6502660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0876176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514480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103730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180749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562504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496687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386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4485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2871022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377076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1416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030863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730722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643783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244464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201816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25653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691113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273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306934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1654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6477851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693710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733452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805343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85823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881402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30422073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098258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5923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545157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42338901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2348860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642386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1707214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7FD13B"/>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907983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19994474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6ECFF">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Tree>
    <p:extLst>
      <p:ext uri="{BB962C8B-B14F-4D97-AF65-F5344CB8AC3E}">
        <p14:creationId xmlns:p14="http://schemas.microsoft.com/office/powerpoint/2010/main" val="7007386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40953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5136773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78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086361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93819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695009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47560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415454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562305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143717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68200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200474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7/28/2014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07887366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791530181"/>
      </p:ext>
    </p:extLst>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177648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7/28/2014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912952850"/>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918611693"/>
      </p:ext>
    </p:extLst>
  </p:cSld>
  <p:clrMapOvr>
    <a:masterClrMapping/>
  </p:clrMapOvr>
  <p:transition spd="med">
    <p:wipe dir="r"/>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17482659"/>
      </p:ext>
    </p:extLst>
  </p:cSld>
  <p:clrMapOvr>
    <a:masterClrMapping/>
  </p:clrMapOvr>
  <p:transition spd="med">
    <p:wipe dir="r"/>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401829550"/>
      </p:ext>
    </p:extLst>
  </p:cSld>
  <p:clrMapOvr>
    <a:masterClrMapping/>
  </p:clrMapOvr>
  <p:transition spd="med">
    <p:wipe dir="r"/>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74649126"/>
      </p:ext>
    </p:extLst>
  </p:cSld>
  <p:clrMapOvr>
    <a:masterClrMapping/>
  </p:clrMapOvr>
  <p:transition spd="med">
    <p:wipe dir="r"/>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12582145"/>
      </p:ext>
    </p:extLst>
  </p:cSld>
  <p:clrMapOvr>
    <a:masterClrMapping/>
  </p:clrMapOvr>
  <p:transition spd="med">
    <p:wipe dir="r"/>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41942819"/>
      </p:ext>
    </p:extLst>
  </p:cSld>
  <p:clrMapOvr>
    <a:masterClrMapping/>
  </p:clrMapOvr>
  <p:transition spd="med">
    <p:wipe dir="r"/>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679507320"/>
      </p:ext>
    </p:extLst>
  </p:cSld>
  <p:clrMapOvr>
    <a:masterClrMapping/>
  </p:clrMapOvr>
  <p:transition spd="med">
    <p:wipe dir="r"/>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715185356"/>
      </p:ext>
    </p:extLst>
  </p:cSld>
  <p:clrMapOvr>
    <a:masterClrMapping/>
  </p:clrMapOvr>
  <p:transition spd="med">
    <p:wipe dir="r"/>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7/28/2014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28328802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362142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373291272"/>
      </p:ext>
    </p:extLst>
  </p:cSld>
  <p:clrMapOvr>
    <a:masterClrMapping/>
  </p:clrMapOvr>
  <p:transition spd="med">
    <p:wipe dir="r"/>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7/28/2014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1001554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53688293"/>
      </p:ext>
    </p:extLst>
  </p:cSld>
  <p:clrMapOvr>
    <a:masterClrMapping/>
  </p:clrMapOvr>
  <p:transition spd="med">
    <p:wipe dir="r"/>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99235837"/>
      </p:ext>
    </p:extLst>
  </p:cSld>
  <p:clrMapOvr>
    <a:masterClrMapping/>
  </p:clrMapOvr>
  <p:transition spd="med">
    <p:wipe dir="r"/>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38283623"/>
      </p:ext>
    </p:extLst>
  </p:cSld>
  <p:clrMapOvr>
    <a:masterClrMapping/>
  </p:clrMapOvr>
  <p:transition spd="med">
    <p:wipe dir="r"/>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60242668"/>
      </p:ext>
    </p:extLst>
  </p:cSld>
  <p:clrMapOvr>
    <a:masterClrMapping/>
  </p:clrMapOvr>
  <p:transition spd="med">
    <p:wipe dir="r"/>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286415841"/>
      </p:ext>
    </p:extLst>
  </p:cSld>
  <p:clrMapOvr>
    <a:masterClrMapping/>
  </p:clrMapOvr>
  <p:transition spd="med">
    <p:wipe dir="r"/>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09812442"/>
      </p:ext>
    </p:extLst>
  </p:cSld>
  <p:clrMapOvr>
    <a:masterClrMapping/>
  </p:clrMapOvr>
  <p:transition spd="med">
    <p:wipe dir="r"/>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33724550"/>
      </p:ext>
    </p:extLst>
  </p:cSld>
  <p:clrMapOvr>
    <a:masterClrMapping/>
  </p:clrMapOvr>
  <p:transition spd="med">
    <p:wipe dir="r"/>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630784290"/>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870451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EDEDE">
                    <a:shade val="90000"/>
                  </a:srgbClr>
                </a:solidFill>
              </a:rPr>
              <a:pPr/>
              <a:t>7/28/2014</a:t>
            </a:fld>
            <a:endParaRPr lang="en-US">
              <a:solidFill>
                <a:srgbClr val="DEDEDE">
                  <a:shade val="90000"/>
                </a:srgbClr>
              </a:solidFill>
            </a:endParaRPr>
          </a:p>
        </p:txBody>
      </p:sp>
      <p:sp>
        <p:nvSpPr>
          <p:cNvPr id="19" name="Footer Placeholder 18"/>
          <p:cNvSpPr>
            <a:spLocks noGrp="1"/>
          </p:cNvSpPr>
          <p:nvPr>
            <p:ph type="ftr" sz="quarter" idx="11"/>
          </p:nvPr>
        </p:nvSpPr>
        <p:spPr/>
        <p:txBody>
          <a:bodyPr/>
          <a:lstStyle/>
          <a:p>
            <a:endParaRPr lang="en-US">
              <a:solidFill>
                <a:srgbClr val="DEDEDE">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3682194637"/>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504046656"/>
      </p:ext>
    </p:extLst>
  </p:cSld>
  <p:clrMapOvr>
    <a:masterClrMapping/>
  </p:clrMapOvr>
  <p:transition spd="med">
    <p:wipe dir="r"/>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EDEDE">
                    <a:shade val="90000"/>
                  </a:srgbClr>
                </a:solidFill>
              </a:rPr>
              <a:pPr/>
              <a:t>7/28/2014</a:t>
            </a:fld>
            <a:endParaRPr lang="en-US">
              <a:solidFill>
                <a:srgbClr val="DEDEDE">
                  <a:shade val="90000"/>
                </a:srgbClr>
              </a:solidFill>
            </a:endParaRPr>
          </a:p>
        </p:txBody>
      </p:sp>
      <p:sp>
        <p:nvSpPr>
          <p:cNvPr id="5" name="Footer Placeholder 4"/>
          <p:cNvSpPr>
            <a:spLocks noGrp="1"/>
          </p:cNvSpPr>
          <p:nvPr>
            <p:ph type="ftr" sz="quarter" idx="11"/>
          </p:nvPr>
        </p:nvSpPr>
        <p:spPr/>
        <p:txBody>
          <a:bodyPr/>
          <a:lstStyle/>
          <a:p>
            <a:endParaRPr lang="en-US">
              <a:solidFill>
                <a:srgbClr val="DEDEDE">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EDEDE">
                    <a:shade val="90000"/>
                  </a:srgbClr>
                </a:solidFill>
              </a:rPr>
              <a:pPr/>
              <a:t>‹#›</a:t>
            </a:fld>
            <a:endParaRPr lang="en-US">
              <a:solidFill>
                <a:srgbClr val="DEDEDE">
                  <a:shade val="90000"/>
                </a:srgbClr>
              </a:solidFill>
            </a:endParaRPr>
          </a:p>
        </p:txBody>
      </p:sp>
    </p:spTree>
    <p:extLst>
      <p:ext uri="{BB962C8B-B14F-4D97-AF65-F5344CB8AC3E}">
        <p14:creationId xmlns:p14="http://schemas.microsoft.com/office/powerpoint/2010/main" val="2110117296"/>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447726698"/>
      </p:ext>
    </p:extLst>
  </p:cSld>
  <p:clrMapOvr>
    <a:masterClrMapping/>
  </p:clrMapOvr>
  <p:transition spd="med">
    <p:wipe dir="r"/>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8" name="Footer Placeholder 7"/>
          <p:cNvSpPr>
            <a:spLocks noGrp="1"/>
          </p:cNvSpPr>
          <p:nvPr>
            <p:ph type="ftr" sz="quarter" idx="11"/>
          </p:nvPr>
        </p:nvSpPr>
        <p:spPr/>
        <p:txBody>
          <a:bodyPr/>
          <a:lstStyle/>
          <a:p>
            <a:endParaRPr lang="en-US">
              <a:solidFill>
                <a:srgbClr val="424456">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415926604"/>
      </p:ext>
    </p:extLst>
  </p:cSld>
  <p:clrMapOvr>
    <a:masterClrMapping/>
  </p:clrMapOvr>
  <p:transition spd="med">
    <p:wipe dir="r"/>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4" name="Footer Placeholder 3"/>
          <p:cNvSpPr>
            <a:spLocks noGrp="1"/>
          </p:cNvSpPr>
          <p:nvPr>
            <p:ph type="ftr" sz="quarter" idx="11"/>
          </p:nvPr>
        </p:nvSpPr>
        <p:spPr/>
        <p:txBody>
          <a:bodyPr/>
          <a:lstStyle/>
          <a:p>
            <a:endParaRPr lang="en-US">
              <a:solidFill>
                <a:srgbClr val="424456">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3082477624"/>
      </p:ext>
    </p:extLst>
  </p:cSld>
  <p:clrMapOvr>
    <a:masterClrMapping/>
  </p:clrMapOvr>
  <p:transition spd="med">
    <p:wipe dir="r"/>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3" name="Footer Placeholder 2"/>
          <p:cNvSpPr>
            <a:spLocks noGrp="1"/>
          </p:cNvSpPr>
          <p:nvPr>
            <p:ph type="ftr" sz="quarter" idx="11"/>
          </p:nvPr>
        </p:nvSpPr>
        <p:spPr/>
        <p:txBody>
          <a:bodyPr/>
          <a:lstStyle/>
          <a:p>
            <a:endParaRPr lang="en-US">
              <a:solidFill>
                <a:srgbClr val="424456">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6656804"/>
      </p:ext>
    </p:extLst>
  </p:cSld>
  <p:clrMapOvr>
    <a:masterClrMapping/>
  </p:clrMapOvr>
  <p:transition spd="med">
    <p:wipe dir="r"/>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1570407360"/>
      </p:ext>
    </p:extLst>
  </p:cSld>
  <p:clrMapOvr>
    <a:masterClrMapping/>
  </p:clrMapOvr>
  <p:transition spd="med">
    <p:wipe dir="r"/>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6" name="Footer Placeholder 5"/>
          <p:cNvSpPr>
            <a:spLocks noGrp="1"/>
          </p:cNvSpPr>
          <p:nvPr>
            <p:ph type="ftr" sz="quarter" idx="11"/>
          </p:nvPr>
        </p:nvSpPr>
        <p:spPr/>
        <p:txBody>
          <a:bodyPr/>
          <a:lstStyle/>
          <a:p>
            <a:endParaRPr lang="en-US">
              <a:solidFill>
                <a:srgbClr val="424456">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59092164"/>
      </p:ext>
    </p:extLst>
  </p:cSld>
  <p:clrMapOvr>
    <a:masterClrMapping/>
  </p:clrMapOvr>
  <p:transition spd="med">
    <p:wipe dir="r"/>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2178141469"/>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91370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5" name="Footer Placeholder 4"/>
          <p:cNvSpPr>
            <a:spLocks noGrp="1"/>
          </p:cNvSpPr>
          <p:nvPr>
            <p:ph type="ftr" sz="quarter" idx="11"/>
          </p:nvPr>
        </p:nvSpPr>
        <p:spPr/>
        <p:txBody>
          <a:bodyPr/>
          <a:lstStyle/>
          <a:p>
            <a:endParaRPr lang="en-US">
              <a:solidFill>
                <a:srgbClr val="424456">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spTree>
    <p:extLst>
      <p:ext uri="{BB962C8B-B14F-4D97-AF65-F5344CB8AC3E}">
        <p14:creationId xmlns:p14="http://schemas.microsoft.com/office/powerpoint/2010/main" val="866056534"/>
      </p:ext>
    </p:extLst>
  </p:cSld>
  <p:clrMapOvr>
    <a:masterClrMapping/>
  </p:clrMapOvr>
  <p:transition spd="med">
    <p:wipe dir="r"/>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551838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111382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809643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7167345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902572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091646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1949612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926875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24882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704058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737495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796871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135169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222529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348401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1861342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471372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98495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8718264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19875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711361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716778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762544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5600522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F2F75C-DD60-4675-AE18-DF526F5DF62B}" type="datetimeFigureOut">
              <a:rPr lang="en-US" smtClean="0">
                <a:solidFill>
                  <a:srgbClr val="DBF5F9">
                    <a:shade val="90000"/>
                  </a:srgbClr>
                </a:solidFill>
              </a:rPr>
              <a:pPr/>
              <a:t>7/28/2014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3A8D471-D095-41FB-9550-E0C5A16984BA}"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363700732"/>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21187294"/>
      </p:ext>
    </p:extLst>
  </p:cSld>
  <p:clrMapOvr>
    <a:masterClrMapping/>
  </p:clrMapOvr>
  <p:transition spd="med">
    <p:wipe dir="r"/>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DBF5F9">
                    <a:shade val="90000"/>
                  </a:srgbClr>
                </a:solidFill>
              </a:rPr>
              <a:pPr/>
              <a:t>7/28/2014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29949985"/>
      </p:ext>
    </p:extLst>
  </p:cSld>
  <p:clrMapOvr>
    <a:overrideClrMapping bg1="dk1" tx1="lt1" bg2="dk2" tx2="lt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455816"/>
      </p:ext>
    </p:extLst>
  </p:cSld>
  <p:clrMapOvr>
    <a:masterClrMapping/>
  </p:clrMapOvr>
  <p:transition spd="med">
    <p:wipe dir="r"/>
  </p:transition>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88761212"/>
      </p:ext>
    </p:extLst>
  </p:cSld>
  <p:clrMapOvr>
    <a:masterClrMapping/>
  </p:clrMapOvr>
  <p:transition spd="med">
    <p:wipe dir="r"/>
  </p:transition>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630384"/>
      </p:ext>
    </p:extLst>
  </p:cSld>
  <p:clrMapOvr>
    <a:masterClrMapping/>
  </p:clrMapOvr>
  <p:transition spd="med">
    <p:wipe dir="r"/>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9121908"/>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45512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267974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98882628"/>
      </p:ext>
    </p:extLst>
  </p:cSld>
  <p:clrMapOvr>
    <a:masterClrMapping/>
  </p:clrMapOvr>
  <p:transition spd="med">
    <p:wipe dir="r"/>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33516437"/>
      </p:ext>
    </p:extLst>
  </p:cSld>
  <p:clrMapOvr>
    <a:masterClrMapping/>
  </p:clrMapOvr>
  <p:transition spd="med">
    <p:wipe dir="r"/>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63426350"/>
      </p:ext>
    </p:extLst>
  </p:cSld>
  <p:clrMapOvr>
    <a:masterClrMapping/>
  </p:clrMapOvr>
  <p:transition spd="med">
    <p:wipe dir="r"/>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2833298"/>
      </p:ext>
    </p:extLst>
  </p:cSld>
  <p:clrMapOvr>
    <a:masterClrMapping/>
  </p:clrMapOvr>
  <p:transition spd="med">
    <p:wipe dir="r"/>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319660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656110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4197324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1567948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964209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96954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781335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003135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996998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877030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196254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801983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395157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141045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476617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865939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488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5555870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755371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5522023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870382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993222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2022176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720276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652435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0324122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863088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17997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928190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430152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31526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267982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911903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653691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513558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36085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9468788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966658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09307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2354762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643921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5050303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4604575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910293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162795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178996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900032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329047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884328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8194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2283945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0245749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766091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944978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8521169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541514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1804110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6903054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81431214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573187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55208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22957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5160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16265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528240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760590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174132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6779011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9762459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7031556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1915138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3412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701813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8072684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115773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3617769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624845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3525764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967787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455940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5386835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773256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3263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7851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5868708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98712495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74488999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7956435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6643029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697350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349378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026951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22573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62429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19346068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17103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5072628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859140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740902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4419311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583123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3937831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36832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4747658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297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2631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26166198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345424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252813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4453990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1505319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884360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44615659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8006727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628772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4766348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08842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7361634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7611646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598965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5172807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12629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40957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951753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91883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4086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89148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76661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60384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518366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9601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794814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87292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00500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29902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8145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91049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70803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21025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94404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4831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22694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31577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66358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83785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86927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806289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73078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0337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5879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2592115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7815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6462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38655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29590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38672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034450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06064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647912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6439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41437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01451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898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65247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409948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36570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3257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37329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28232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77832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117028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67587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06826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7216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7/28/2014</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926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85966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10933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642332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1326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794983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125536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116344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67985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44406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3019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4.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7/28/2014</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44461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59216141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2123335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415697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7765617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5324828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605238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45634915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2677254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962540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13914360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781850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DCC8652-095B-40B7-8745-42D7AC2ECFF3}" type="datetimeFigureOut">
              <a:rPr lang="en-US" smtClean="0">
                <a:solidFill>
                  <a:srgbClr val="D6ECFF">
                    <a:shade val="50000"/>
                    <a:satMod val="200000"/>
                  </a:srgbClr>
                </a:solidFill>
              </a:rPr>
              <a:pPr/>
              <a:t>7/28/2014</a:t>
            </a:fld>
            <a:endParaRPr lang="en-US">
              <a:solidFill>
                <a:srgbClr val="D6ECFF">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D6ECFF">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B64A9B8-7466-4F9F-8A14-C27C2CFD1413}" type="slidenum">
              <a:rPr lang="en-US" smtClean="0">
                <a:solidFill>
                  <a:srgbClr val="D6ECFF">
                    <a:shade val="50000"/>
                    <a:satMod val="200000"/>
                  </a:srgbClr>
                </a:solidFill>
              </a:rPr>
              <a:pPr/>
              <a:t>‹#›</a:t>
            </a:fld>
            <a:endParaRPr lang="en-US">
              <a:solidFill>
                <a:srgbClr val="D6ECFF">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998357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0143664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96836565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19030274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424456">
                    <a:shade val="90000"/>
                  </a:srgbClr>
                </a:solidFill>
              </a:rPr>
              <a:pPr/>
              <a:t>7/28/2014</a:t>
            </a:fld>
            <a:endParaRPr lang="en-US">
              <a:solidFill>
                <a:srgbClr val="424456">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424456">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424456">
                    <a:shade val="90000"/>
                  </a:srgbClr>
                </a:solidFill>
              </a:rPr>
              <a:pPr/>
              <a:t>‹#›</a:t>
            </a:fld>
            <a:endParaRPr lang="en-US">
              <a:solidFill>
                <a:srgbClr val="424456">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7327761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8679066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0733676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7F2F75C-DD60-4675-AE18-DF526F5DF62B}" type="datetimeFigureOut">
              <a:rPr lang="en-US" smtClean="0">
                <a:solidFill>
                  <a:srgbClr val="04617B">
                    <a:shade val="90000"/>
                  </a:srgbClr>
                </a:solidFill>
              </a:rPr>
              <a:pPr/>
              <a:t>7/28/2014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3A8D471-D095-41FB-9550-E0C5A16984BA}"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725359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spd="med">
    <p:wipe dir="r"/>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70842791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71630713"/>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3969332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4165686465"/>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3128835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9244208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3468621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67827744"/>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45675442"/>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83643570"/>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31373138"/>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7/28/2014</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00389300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775452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695868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22501795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3467939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7/28/2014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67005145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KSKIkXvqruI&amp;list=UUbDdmTlTwoCUx2p7nScbUCw&amp;index=4&amp;feature=plcp" TargetMode="External"/><Relationship Id="rId1" Type="http://schemas.openxmlformats.org/officeDocument/2006/relationships/slideLayout" Target="../slideLayouts/slideLayout156.xml"/><Relationship Id="rId4" Type="http://schemas.openxmlformats.org/officeDocument/2006/relationships/hyperlink" Target="https://www.youtube.com/watch?v=1BWWkXdOui4&amp;index=5&amp;list=UUbDdmTlTwoCUx2p7nScbUCw"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utube.com/watch?v=Vwigmktix2Y" TargetMode="Externa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73.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4p_f7Df2-oM&amp;feature=related" TargetMode="External"/><Relationship Id="rId2" Type="http://schemas.openxmlformats.org/officeDocument/2006/relationships/image" Target="../media/image40.png"/><Relationship Id="rId1" Type="http://schemas.openxmlformats.org/officeDocument/2006/relationships/slideLayout" Target="../slideLayouts/slideLayout20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traileraddict.com/trailer/where-the-wild-things-are/feature-trailer" TargetMode="Externa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TgSIRjyQOgA" TargetMode="External"/><Relationship Id="rId2" Type="http://schemas.openxmlformats.org/officeDocument/2006/relationships/hyperlink" Target="https://www.youtube.com/watch?v=sJ90m9y4fx8&amp;feature=related" TargetMode="Externa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1.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331.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316.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4.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9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6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www.youtube.com/watch?v=Ps3cJksVMXw" TargetMode="Externa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8.xml"/><Relationship Id="rId1" Type="http://schemas.openxmlformats.org/officeDocument/2006/relationships/slideLayout" Target="../slideLayouts/slideLayout222.xml"/></Relationships>
</file>

<file path=ppt/slides/_rels/slide6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9.xml"/><Relationship Id="rId1" Type="http://schemas.openxmlformats.org/officeDocument/2006/relationships/slideLayout" Target="../slideLayouts/slideLayout189.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hyperlink" Target="http://psychology.about.com/od/sensationandperception/ig/Optical-Illusions/spinning-dancer-illusion.htm" TargetMode="External"/><Relationship Id="rId2" Type="http://schemas.openxmlformats.org/officeDocument/2006/relationships/image" Target="../media/image15.jpeg"/><Relationship Id="rId1" Type="http://schemas.openxmlformats.org/officeDocument/2006/relationships/slideLayout" Target="../slideLayouts/slideLayout42.xml"/><Relationship Id="rId4" Type="http://schemas.openxmlformats.org/officeDocument/2006/relationships/hyperlink" Target="http://www.heraldsun.com.au/news/right-brain-v-left-brain/story-e6frf7jo-1111114603615"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4.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8" Type="http://schemas.openxmlformats.org/officeDocument/2006/relationships/hyperlink" Target="http://www.youtube.com/watch?v=1qMqTZ-Jnbw&amp;feature=related" TargetMode="External"/><Relationship Id="rId13" Type="http://schemas.openxmlformats.org/officeDocument/2006/relationships/hyperlink" Target="http://www.youtube.com/watch?v=hSq4B_zHqPM" TargetMode="External"/><Relationship Id="rId3" Type="http://schemas.openxmlformats.org/officeDocument/2006/relationships/hyperlink" Target="http://www.youtube.com/watch?v=4p_f7Df2-oM&amp;feature=related" TargetMode="External"/><Relationship Id="rId7" Type="http://schemas.openxmlformats.org/officeDocument/2006/relationships/hyperlink" Target="http://www.youtube.com/watch?v=d82Dz1DW2BM&amp;feature=related" TargetMode="External"/><Relationship Id="rId12" Type="http://schemas.openxmlformats.org/officeDocument/2006/relationships/hyperlink" Target="http://www.youtube.com/watch?v=2TbDSi_K-FY&amp;NR=1&amp;feature=fvwp" TargetMode="External"/><Relationship Id="rId2" Type="http://schemas.openxmlformats.org/officeDocument/2006/relationships/hyperlink" Target="http://www.youtube.com/watch?v=20Ov0cDPZy8" TargetMode="External"/><Relationship Id="rId16" Type="http://schemas.openxmlformats.org/officeDocument/2006/relationships/image" Target="../media/image85.gif"/><Relationship Id="rId1" Type="http://schemas.openxmlformats.org/officeDocument/2006/relationships/slideLayout" Target="../slideLayouts/slideLayout222.xml"/><Relationship Id="rId6" Type="http://schemas.openxmlformats.org/officeDocument/2006/relationships/hyperlink" Target="http://www.youtube.com/watch?v=08tPHCdha34&amp;feature=related" TargetMode="External"/><Relationship Id="rId11" Type="http://schemas.openxmlformats.org/officeDocument/2006/relationships/hyperlink" Target="http://www.youtube.com/watch?v=cEDk5ysFiuw&amp;feature=related" TargetMode="External"/><Relationship Id="rId5" Type="http://schemas.openxmlformats.org/officeDocument/2006/relationships/hyperlink" Target="http://www.youtube.com/watch?v=zbxsmcT7GOk" TargetMode="External"/><Relationship Id="rId15" Type="http://schemas.openxmlformats.org/officeDocument/2006/relationships/image" Target="../media/image84.gif"/><Relationship Id="rId10" Type="http://schemas.openxmlformats.org/officeDocument/2006/relationships/hyperlink" Target="http://www.youtube.com/watch?v=oTRw66CnWLI&amp;feature=related" TargetMode="External"/><Relationship Id="rId4" Type="http://schemas.openxmlformats.org/officeDocument/2006/relationships/hyperlink" Target="http://www.youtube.com/watch?v=_PkzsMak6P8&amp;ob=nb_av2e" TargetMode="External"/><Relationship Id="rId9" Type="http://schemas.openxmlformats.org/officeDocument/2006/relationships/hyperlink" Target="http://www.youtube.com/watch?v=sJ90m9y4fx8&amp;feature=related" TargetMode="External"/><Relationship Id="rId14" Type="http://schemas.openxmlformats.org/officeDocument/2006/relationships/image" Target="../media/image83.gif"/></Relationships>
</file>

<file path=ppt/slides/_rels/slide77.xml.rels><?xml version="1.0" encoding="UTF-8" standalone="yes"?>
<Relationships xmlns="http://schemas.openxmlformats.org/package/2006/relationships"><Relationship Id="rId3" Type="http://schemas.openxmlformats.org/officeDocument/2006/relationships/hyperlink" Target="http://newsoffice.mit.edu/2014/synchronized-brain-waves-enable-rapid-learning-0612" TargetMode="External"/><Relationship Id="rId2" Type="http://schemas.openxmlformats.org/officeDocument/2006/relationships/hyperlink" Target="http://newsoffice.mit.edu/2011/mit150-brain-ai-symposium" TargetMode="Externa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sJ90m9y4fx8&amp;feature=related" TargetMode="External"/><Relationship Id="rId2" Type="http://schemas.openxmlformats.org/officeDocument/2006/relationships/hyperlink" Target="https://www.youtube.com/watch?v=oxHnRfhDmrk" TargetMode="External"/><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294.xml"/><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ByBdGvh5E08" TargetMode="External"/><Relationship Id="rId2" Type="http://schemas.openxmlformats.org/officeDocument/2006/relationships/hyperlink" Target="http://www.youtube.com/watch?v=VjbCp7w5Oww" TargetMode="External"/><Relationship Id="rId1" Type="http://schemas.openxmlformats.org/officeDocument/2006/relationships/slideLayout" Target="../slideLayouts/slideLayout382.xml"/><Relationship Id="rId5" Type="http://schemas.openxmlformats.org/officeDocument/2006/relationships/hyperlink" Target="http://www.youtube.com/watch?v=sJ90m9y4fx8&amp;feature=related" TargetMode="External"/><Relationship Id="rId4" Type="http://schemas.openxmlformats.org/officeDocument/2006/relationships/hyperlink" Target="http://www.youtube.com/watch?v=oTRw66CnWLI&amp;feature=relat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Dreams, Dreaming and the Subconscious</a:t>
            </a:r>
            <a:br>
              <a:rPr lang="en-US" dirty="0" smtClean="0"/>
            </a:br>
            <a:endParaRPr lang="en-US" dirty="0"/>
          </a:p>
        </p:txBody>
      </p:sp>
    </p:spTree>
    <p:extLst>
      <p:ext uri="{BB962C8B-B14F-4D97-AF65-F5344CB8AC3E}">
        <p14:creationId xmlns:p14="http://schemas.microsoft.com/office/powerpoint/2010/main" val="2825708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lvl="0" defTabSz="914400">
              <a:spcBef>
                <a:spcPts val="0"/>
              </a:spcBef>
              <a:defRPr/>
            </a:pP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Minds, </a:t>
            </a:r>
            <a:r>
              <a:rPr lang="en-US" sz="4300" kern="0" cap="none" dirty="0" smtClean="0">
                <a:ln>
                  <a:noFill/>
                </a:ln>
                <a:solidFill>
                  <a:schemeClr val="tx1">
                    <a:lumMod val="95000"/>
                  </a:schemeClr>
                </a:solidFill>
                <a:effectLst>
                  <a:outerShdw blurRad="50000" dist="30000" dir="5400000" algn="tl" rotWithShape="0">
                    <a:srgbClr val="000000">
                      <a:alpha val="30000"/>
                    </a:srgbClr>
                  </a:outerShdw>
                </a:effectLst>
                <a:latin typeface="Gill Sans MT"/>
              </a:rPr>
              <a:t>Brains,  </a:t>
            </a:r>
            <a:r>
              <a:rPr lang="en-US" sz="4300" kern="0" cap="none" dirty="0">
                <a:ln>
                  <a:noFill/>
                </a:ln>
                <a:solidFill>
                  <a:schemeClr val="tx1">
                    <a:lumMod val="95000"/>
                  </a:schemeClr>
                </a:solidFill>
                <a:effectLst>
                  <a:outerShdw blurRad="50000" dist="30000" dir="5400000" algn="tl" rotWithShape="0">
                    <a:srgbClr val="000000">
                      <a:alpha val="30000"/>
                    </a:srgbClr>
                  </a:outerShdw>
                </a:effectLst>
                <a:latin typeface="Gill Sans MT"/>
              </a:rPr>
              <a:t>and Machine</a:t>
            </a:r>
            <a:r>
              <a:rPr lang="en-US" sz="1800" kern="0" cap="none" dirty="0">
                <a:ln>
                  <a:noFill/>
                </a:ln>
                <a:solidFill>
                  <a:sysClr val="windowText" lastClr="000000"/>
                </a:solidFill>
                <a:latin typeface="Calibri"/>
              </a:rPr>
              <a:t/>
            </a:r>
            <a:br>
              <a:rPr lang="en-US" sz="1800" kern="0" cap="none" dirty="0">
                <a:ln>
                  <a:noFill/>
                </a:ln>
                <a:solidFill>
                  <a:sysClr val="windowText" lastClr="000000"/>
                </a:solidFill>
                <a:latin typeface="Calibri"/>
              </a:rPr>
            </a:br>
            <a:endParaRPr lang="en-US" dirty="0"/>
          </a:p>
        </p:txBody>
      </p:sp>
      <p:sp>
        <p:nvSpPr>
          <p:cNvPr id="6" name="Subtitle 5"/>
          <p:cNvSpPr>
            <a:spLocks noGrp="1"/>
          </p:cNvSpPr>
          <p:nvPr>
            <p:ph type="subTitle" idx="1"/>
          </p:nvPr>
        </p:nvSpPr>
        <p:spPr>
          <a:xfrm>
            <a:off x="685800" y="4343400"/>
            <a:ext cx="8001000" cy="1405467"/>
          </a:xfrm>
        </p:spPr>
        <p:txBody>
          <a:bodyPr>
            <a:normAutofit/>
          </a:bodyPr>
          <a:lstStyle/>
          <a:p>
            <a:pPr algn="l"/>
            <a:r>
              <a:rPr lang="en-US" sz="2400" dirty="0" smtClean="0"/>
              <a:t>What do we have in common ?</a:t>
            </a:r>
          </a:p>
          <a:p>
            <a:pPr algn="l"/>
            <a:r>
              <a:rPr lang="en-US" sz="2400" dirty="0" smtClean="0"/>
              <a:t>What makes a Human different from a Computer?</a:t>
            </a:r>
            <a:endParaRPr lang="en-US" sz="2400" dirty="0"/>
          </a:p>
        </p:txBody>
      </p:sp>
      <p:sp>
        <p:nvSpPr>
          <p:cNvPr id="4" name="Rectangle 3"/>
          <p:cNvSpPr/>
          <p:nvPr/>
        </p:nvSpPr>
        <p:spPr>
          <a:xfrm>
            <a:off x="2286000" y="2721114"/>
            <a:ext cx="4572000" cy="36933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491701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Minds, Brain,  and Machine</a:t>
            </a:r>
            <a:endParaRPr lang="en-US" dirty="0"/>
          </a:p>
        </p:txBody>
      </p:sp>
      <p:sp>
        <p:nvSpPr>
          <p:cNvPr id="7" name="Content Placeholder 6"/>
          <p:cNvSpPr>
            <a:spLocks noGrp="1"/>
          </p:cNvSpPr>
          <p:nvPr>
            <p:ph idx="1"/>
          </p:nvPr>
        </p:nvSpPr>
        <p:spPr>
          <a:xfrm>
            <a:off x="1435608" y="1219200"/>
            <a:ext cx="7498080" cy="5029200"/>
          </a:xfrm>
        </p:spPr>
        <p:txBody>
          <a:bodyPr/>
          <a:lstStyle/>
          <a:p>
            <a:pPr>
              <a:buNone/>
            </a:pPr>
            <a:r>
              <a:rPr lang="en-US" sz="2000" dirty="0" smtClean="0"/>
              <a:t>Both:</a:t>
            </a:r>
          </a:p>
          <a:p>
            <a:pPr>
              <a:buNone/>
            </a:pPr>
            <a:r>
              <a:rPr lang="en-US" sz="2000" dirty="0" smtClean="0">
                <a:solidFill>
                  <a:srgbClr val="0070C0"/>
                </a:solidFill>
              </a:rPr>
              <a:t>Both use electrical pulses</a:t>
            </a:r>
          </a:p>
          <a:p>
            <a:pPr>
              <a:buNone/>
            </a:pPr>
            <a:r>
              <a:rPr lang="en-US" sz="2000" dirty="0" smtClean="0">
                <a:solidFill>
                  <a:srgbClr val="0070C0"/>
                </a:solidFill>
              </a:rPr>
              <a:t>Can communicate</a:t>
            </a:r>
          </a:p>
          <a:p>
            <a:pPr>
              <a:buNone/>
            </a:pPr>
            <a:r>
              <a:rPr lang="en-US" sz="2000" dirty="0" smtClean="0">
                <a:solidFill>
                  <a:srgbClr val="0070C0"/>
                </a:solidFill>
              </a:rPr>
              <a:t>Transmit information</a:t>
            </a:r>
          </a:p>
          <a:p>
            <a:pPr>
              <a:buNone/>
            </a:pPr>
            <a:r>
              <a:rPr lang="en-US" sz="2000" dirty="0" smtClean="0">
                <a:solidFill>
                  <a:srgbClr val="0070C0"/>
                </a:solidFill>
              </a:rPr>
              <a:t>Have memory that grows and can be expanded, supplemented</a:t>
            </a:r>
          </a:p>
          <a:p>
            <a:pPr>
              <a:buNone/>
            </a:pPr>
            <a:r>
              <a:rPr lang="en-US" sz="2000" dirty="0" smtClean="0">
                <a:solidFill>
                  <a:srgbClr val="0070C0"/>
                </a:solidFill>
              </a:rPr>
              <a:t>Adapt and learn</a:t>
            </a:r>
          </a:p>
          <a:p>
            <a:pPr>
              <a:buNone/>
            </a:pPr>
            <a:r>
              <a:rPr lang="en-US" sz="2000" dirty="0" smtClean="0">
                <a:solidFill>
                  <a:srgbClr val="0070C0"/>
                </a:solidFill>
              </a:rPr>
              <a:t>Evolve with time</a:t>
            </a:r>
          </a:p>
          <a:p>
            <a:pPr>
              <a:buNone/>
            </a:pPr>
            <a:r>
              <a:rPr lang="en-US" sz="2000" dirty="0" smtClean="0">
                <a:solidFill>
                  <a:srgbClr val="0070C0"/>
                </a:solidFill>
              </a:rPr>
              <a:t>Need Energy</a:t>
            </a:r>
          </a:p>
          <a:p>
            <a:pPr>
              <a:buNone/>
            </a:pPr>
            <a:r>
              <a:rPr lang="en-US" sz="2000" dirty="0" smtClean="0">
                <a:solidFill>
                  <a:srgbClr val="0070C0"/>
                </a:solidFill>
              </a:rPr>
              <a:t>Can be Damaged</a:t>
            </a:r>
          </a:p>
          <a:p>
            <a:pPr>
              <a:buNone/>
            </a:pPr>
            <a:r>
              <a:rPr lang="en-US" sz="2000" dirty="0" smtClean="0">
                <a:solidFill>
                  <a:srgbClr val="0070C0"/>
                </a:solidFill>
              </a:rPr>
              <a:t>Change and can be modified</a:t>
            </a:r>
          </a:p>
          <a:p>
            <a:pPr>
              <a:buNone/>
            </a:pPr>
            <a:r>
              <a:rPr lang="en-US" sz="2000" dirty="0" smtClean="0">
                <a:solidFill>
                  <a:srgbClr val="0070C0"/>
                </a:solidFill>
              </a:rPr>
              <a:t>Speak</a:t>
            </a:r>
          </a:p>
          <a:p>
            <a:pPr>
              <a:buNone/>
            </a:pPr>
            <a:r>
              <a:rPr lang="en-US" sz="2000" dirty="0" smtClean="0">
                <a:solidFill>
                  <a:srgbClr val="0070C0"/>
                </a:solidFill>
              </a:rPr>
              <a:t>What about thinking?</a:t>
            </a:r>
          </a:p>
          <a:p>
            <a:pPr>
              <a:buNone/>
            </a:pPr>
            <a:endParaRPr lang="en-US" dirty="0"/>
          </a:p>
        </p:txBody>
      </p:sp>
    </p:spTree>
    <p:extLst>
      <p:ext uri="{BB962C8B-B14F-4D97-AF65-F5344CB8AC3E}">
        <p14:creationId xmlns:p14="http://schemas.microsoft.com/office/powerpoint/2010/main" val="2080111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150257" y="1447800"/>
            <a:ext cx="3746501" cy="3649134"/>
          </a:xfrm>
        </p:spPr>
        <p:txBody>
          <a:bodyPr/>
          <a:lstStyle/>
          <a:p>
            <a:pPr>
              <a:buNone/>
            </a:pPr>
            <a:endParaRPr lang="en-US" dirty="0" smtClean="0"/>
          </a:p>
          <a:p>
            <a:pPr>
              <a:buNone/>
            </a:pPr>
            <a:endParaRPr lang="en-US" sz="2000" dirty="0" smtClean="0"/>
          </a:p>
          <a:p>
            <a:pPr>
              <a:buNone/>
            </a:pPr>
            <a:r>
              <a:rPr lang="en-US" sz="2000" dirty="0" smtClean="0"/>
              <a:t>Coma means deep sleep- </a:t>
            </a:r>
          </a:p>
          <a:p>
            <a:pPr lvl="1"/>
            <a:r>
              <a:rPr lang="en-US" sz="2000" dirty="0" smtClean="0"/>
              <a:t>but is it deep sleep?</a:t>
            </a:r>
            <a:endParaRPr lang="en-US" sz="2000" dirty="0"/>
          </a:p>
        </p:txBody>
      </p:sp>
      <p:pic>
        <p:nvPicPr>
          <p:cNvPr id="10" name="Picture 9" descr="what is a coam.jpeg"/>
          <p:cNvPicPr>
            <a:picLocks noChangeAspect="1"/>
          </p:cNvPicPr>
          <p:nvPr/>
        </p:nvPicPr>
        <p:blipFill>
          <a:blip r:embed="rId3" cstate="print"/>
          <a:stretch>
            <a:fillRect/>
          </a:stretch>
        </p:blipFill>
        <p:spPr>
          <a:xfrm>
            <a:off x="1161143" y="762000"/>
            <a:ext cx="4630057" cy="1676400"/>
          </a:xfrm>
          <a:prstGeom prst="rect">
            <a:avLst/>
          </a:prstGeom>
        </p:spPr>
      </p:pic>
    </p:spTree>
    <p:extLst>
      <p:ext uri="{BB962C8B-B14F-4D97-AF65-F5344CB8AC3E}">
        <p14:creationId xmlns:p14="http://schemas.microsoft.com/office/powerpoint/2010/main" val="32933475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931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590800" y="2133600"/>
            <a:ext cx="6400800" cy="2286000"/>
          </a:xfrm>
        </p:spPr>
        <p:txBody>
          <a:bodyPr/>
          <a:lstStyle/>
          <a:p>
            <a:r>
              <a:rPr lang="en-US" dirty="0" smtClean="0">
                <a:solidFill>
                  <a:schemeClr val="accent5">
                    <a:lumMod val="50000"/>
                  </a:schemeClr>
                </a:solidFill>
              </a:rPr>
              <a:t>Is it possible to share Thoughts and dreams?</a:t>
            </a:r>
            <a:endParaRPr lang="en-US" dirty="0">
              <a:solidFill>
                <a:schemeClr val="accent5">
                  <a:lumMod val="50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859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302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a:t>
            </a:r>
            <a:r>
              <a:rPr lang="en-US" dirty="0" err="1" smtClean="0"/>
              <a:t>Waring</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95600"/>
            <a:ext cx="2640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1981200"/>
            <a:ext cx="5425588" cy="369332"/>
          </a:xfrm>
          <a:prstGeom prst="rect">
            <a:avLst/>
          </a:prstGeom>
          <a:noFill/>
        </p:spPr>
        <p:txBody>
          <a:bodyPr wrap="none" rtlCol="0">
            <a:spAutoFit/>
          </a:bodyPr>
          <a:lstStyle/>
          <a:p>
            <a:r>
              <a:rPr lang="en-US" dirty="0" smtClean="0"/>
              <a:t>He has no short-term memory but has implicit memory</a:t>
            </a:r>
            <a:endParaRPr lang="en-US" dirty="0"/>
          </a:p>
        </p:txBody>
      </p:sp>
    </p:spTree>
    <p:extLst>
      <p:ext uri="{BB962C8B-B14F-4D97-AF65-F5344CB8AC3E}">
        <p14:creationId xmlns:p14="http://schemas.microsoft.com/office/powerpoint/2010/main" val="1468057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a:t>
            </a:r>
            <a:r>
              <a:rPr lang="en-US" smtClean="0"/>
              <a:t>a dreamer?</a:t>
            </a:r>
            <a:endParaRPr lang="en-US" dirty="0"/>
          </a:p>
        </p:txBody>
      </p:sp>
      <p:sp>
        <p:nvSpPr>
          <p:cNvPr id="3" name="Rectangle 2"/>
          <p:cNvSpPr/>
          <p:nvPr/>
        </p:nvSpPr>
        <p:spPr>
          <a:xfrm>
            <a:off x="1600200" y="5638800"/>
            <a:ext cx="4526175" cy="369332"/>
          </a:xfrm>
          <a:prstGeom prst="rect">
            <a:avLst/>
          </a:prstGeom>
        </p:spPr>
        <p:txBody>
          <a:bodyPr wrap="none">
            <a:spAutoFit/>
          </a:bodyPr>
          <a:lstStyle/>
          <a:p>
            <a:r>
              <a:rPr lang="en-US" dirty="0">
                <a:solidFill>
                  <a:prstClr val="black"/>
                </a:solidFill>
              </a:rPr>
              <a:t>http://www.youtube.com/watch?v=9yJE1iiO0qI</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56497"/>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389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002060"/>
                </a:solidFill>
              </a:rPr>
              <a:t>Theory  (#2 of 6)</a:t>
            </a:r>
            <a:r>
              <a:rPr lang="en-US" sz="2700" dirty="0" smtClean="0">
                <a:solidFill>
                  <a:srgbClr val="002060"/>
                </a:solidFill>
              </a:rPr>
              <a:t/>
            </a:r>
            <a:br>
              <a:rPr lang="en-US" sz="2700" dirty="0" smtClean="0">
                <a:solidFill>
                  <a:srgbClr val="002060"/>
                </a:solidFill>
              </a:rPr>
            </a:br>
            <a:r>
              <a:rPr lang="en-US" sz="2700" dirty="0" smtClean="0">
                <a:solidFill>
                  <a:srgbClr val="002060"/>
                </a:solidFill>
              </a:rPr>
              <a:t>Matt </a:t>
            </a:r>
            <a:r>
              <a:rPr lang="en-US" sz="2700" dirty="0">
                <a:solidFill>
                  <a:srgbClr val="002060"/>
                </a:solidFill>
              </a:rPr>
              <a:t>Wilson, </a:t>
            </a:r>
            <a:r>
              <a:rPr lang="en-US" sz="2700" dirty="0" smtClean="0">
                <a:solidFill>
                  <a:srgbClr val="002060"/>
                </a:solidFill>
              </a:rPr>
              <a:t> MIT </a:t>
            </a:r>
            <a:r>
              <a:rPr lang="en-US" sz="2700" dirty="0">
                <a:solidFill>
                  <a:srgbClr val="002060"/>
                </a:solidFill>
              </a:rPr>
              <a:t>Center for Learning and </a:t>
            </a:r>
            <a:r>
              <a:rPr lang="en-US" sz="2700" dirty="0" smtClean="0">
                <a:solidFill>
                  <a:srgbClr val="002060"/>
                </a:solidFill>
              </a:rPr>
              <a:t>Memory</a:t>
            </a:r>
            <a:br>
              <a:rPr lang="en-US" sz="2700" dirty="0" smtClean="0">
                <a:solidFill>
                  <a:srgbClr val="002060"/>
                </a:solidFill>
              </a:rPr>
            </a:br>
            <a:r>
              <a:rPr lang="en-US" sz="2800" b="1" dirty="0" smtClean="0">
                <a:solidFill>
                  <a:srgbClr val="002060"/>
                </a:solidFill>
              </a:rPr>
              <a:t>Dreams Create Wisdom</a:t>
            </a:r>
            <a:endParaRPr lang="en-US" sz="2800" b="1" dirty="0">
              <a:solidFill>
                <a:srgbClr val="002060"/>
              </a:solidFill>
            </a:endParaRPr>
          </a:p>
        </p:txBody>
      </p:sp>
      <p:sp>
        <p:nvSpPr>
          <p:cNvPr id="5" name="Content Placeholder 4"/>
          <p:cNvSpPr>
            <a:spLocks noGrp="1"/>
          </p:cNvSpPr>
          <p:nvPr>
            <p:ph idx="1"/>
          </p:nvPr>
        </p:nvSpPr>
        <p:spPr>
          <a:xfrm>
            <a:off x="3363685" y="3124200"/>
            <a:ext cx="5943600" cy="1680309"/>
          </a:xfrm>
          <a:ln w="28575">
            <a:noFill/>
          </a:ln>
        </p:spPr>
        <p:txBody>
          <a:bodyPr tIns="91440" bIns="91440">
            <a:normAutofit fontScale="55000" lnSpcReduction="20000"/>
          </a:bodyPr>
          <a:lstStyle/>
          <a:p>
            <a:pPr marL="82296" indent="0">
              <a:buNone/>
            </a:pPr>
            <a:endParaRPr lang="en-US" sz="3300" dirty="0" smtClean="0">
              <a:solidFill>
                <a:schemeClr val="accent6">
                  <a:lumMod val="50000"/>
                </a:schemeClr>
              </a:solidFill>
            </a:endParaRPr>
          </a:p>
          <a:p>
            <a:pPr marL="82296" indent="0">
              <a:buNone/>
            </a:pPr>
            <a:r>
              <a:rPr lang="en-US" sz="3300" dirty="0" smtClean="0">
                <a:solidFill>
                  <a:schemeClr val="accent6">
                    <a:lumMod val="50000"/>
                  </a:schemeClr>
                </a:solidFill>
              </a:rPr>
              <a:t>His test:   He </a:t>
            </a:r>
            <a:r>
              <a:rPr lang="en-US" sz="3300" dirty="0">
                <a:solidFill>
                  <a:schemeClr val="accent6">
                    <a:lumMod val="50000"/>
                  </a:schemeClr>
                </a:solidFill>
              </a:rPr>
              <a:t>put rats in mazes during the </a:t>
            </a:r>
            <a:r>
              <a:rPr lang="en-US" sz="3300" dirty="0" smtClean="0">
                <a:solidFill>
                  <a:schemeClr val="accent6">
                    <a:lumMod val="50000"/>
                  </a:schemeClr>
                </a:solidFill>
              </a:rPr>
              <a:t>day &amp; </a:t>
            </a:r>
            <a:r>
              <a:rPr lang="en-US" sz="3300" dirty="0">
                <a:solidFill>
                  <a:schemeClr val="accent6">
                    <a:lumMod val="50000"/>
                  </a:schemeClr>
                </a:solidFill>
              </a:rPr>
              <a:t>recorded what neurons fired in what patterns as the rats negotiated the maze.  </a:t>
            </a:r>
            <a:r>
              <a:rPr lang="en-US" sz="3300" dirty="0" smtClean="0">
                <a:solidFill>
                  <a:schemeClr val="accent6">
                    <a:lumMod val="50000"/>
                  </a:schemeClr>
                </a:solidFill>
              </a:rPr>
              <a:t>In REM </a:t>
            </a:r>
            <a:r>
              <a:rPr lang="en-US" sz="3300" dirty="0">
                <a:solidFill>
                  <a:schemeClr val="accent6">
                    <a:lumMod val="50000"/>
                  </a:schemeClr>
                </a:solidFill>
              </a:rPr>
              <a:t>sleep, </a:t>
            </a:r>
            <a:r>
              <a:rPr lang="en-US" sz="3300" dirty="0" smtClean="0">
                <a:solidFill>
                  <a:schemeClr val="accent6">
                    <a:lumMod val="50000"/>
                  </a:schemeClr>
                </a:solidFill>
              </a:rPr>
              <a:t>the </a:t>
            </a:r>
            <a:r>
              <a:rPr lang="en-US" sz="3300" dirty="0">
                <a:solidFill>
                  <a:schemeClr val="accent6">
                    <a:lumMod val="50000"/>
                  </a:schemeClr>
                </a:solidFill>
              </a:rPr>
              <a:t>same neuron patterns fired  </a:t>
            </a:r>
            <a:r>
              <a:rPr lang="en-US" sz="3300" dirty="0" smtClean="0">
                <a:solidFill>
                  <a:schemeClr val="accent6">
                    <a:lumMod val="50000"/>
                  </a:schemeClr>
                </a:solidFill>
              </a:rPr>
              <a:t>  that </a:t>
            </a:r>
            <a:r>
              <a:rPr lang="en-US" sz="3300" dirty="0">
                <a:solidFill>
                  <a:schemeClr val="accent6">
                    <a:lumMod val="50000"/>
                  </a:schemeClr>
                </a:solidFill>
              </a:rPr>
              <a:t>had fired at </a:t>
            </a:r>
            <a:r>
              <a:rPr lang="en-US" sz="3300" dirty="0" smtClean="0">
                <a:solidFill>
                  <a:schemeClr val="accent6">
                    <a:lumMod val="50000"/>
                  </a:schemeClr>
                </a:solidFill>
              </a:rPr>
              <a:t>important </a:t>
            </a:r>
            <a:r>
              <a:rPr lang="en-US" sz="3300" dirty="0">
                <a:solidFill>
                  <a:schemeClr val="accent6">
                    <a:lumMod val="50000"/>
                  </a:schemeClr>
                </a:solidFill>
              </a:rPr>
              <a:t>turning points in the maze. </a:t>
            </a:r>
            <a:endParaRPr lang="en-US" sz="3300" dirty="0" smtClean="0">
              <a:solidFill>
                <a:schemeClr val="accent6">
                  <a:lumMod val="50000"/>
                </a:schemeClr>
              </a:solidFill>
            </a:endParaRPr>
          </a:p>
          <a:p>
            <a:endParaRPr lang="en-US" sz="2100" dirty="0" smtClean="0">
              <a:solidFill>
                <a:srgbClr val="002060"/>
              </a:solidFill>
            </a:endParaRPr>
          </a:p>
        </p:txBody>
      </p:sp>
      <p:pic>
        <p:nvPicPr>
          <p:cNvPr id="6" name="Picture 5"/>
          <p:cNvPicPr>
            <a:picLocks noChangeAspect="1"/>
          </p:cNvPicPr>
          <p:nvPr/>
        </p:nvPicPr>
        <p:blipFill rotWithShape="1">
          <a:blip r:embed="rId2"/>
          <a:srcRect b="12376"/>
          <a:stretch/>
        </p:blipFill>
        <p:spPr>
          <a:xfrm>
            <a:off x="266301" y="2063969"/>
            <a:ext cx="2939542" cy="2829308"/>
          </a:xfrm>
          <a:prstGeom prst="rect">
            <a:avLst/>
          </a:prstGeom>
        </p:spPr>
      </p:pic>
      <p:sp>
        <p:nvSpPr>
          <p:cNvPr id="7" name="TextBox 6"/>
          <p:cNvSpPr txBox="1"/>
          <p:nvPr/>
        </p:nvSpPr>
        <p:spPr>
          <a:xfrm>
            <a:off x="3363685" y="2322397"/>
            <a:ext cx="5715000" cy="923330"/>
          </a:xfrm>
          <a:prstGeom prst="rect">
            <a:avLst/>
          </a:prstGeom>
          <a:noFill/>
          <a:ln w="19050">
            <a:solidFill>
              <a:schemeClr val="accent3">
                <a:lumMod val="75000"/>
              </a:schemeClr>
            </a:solidFill>
          </a:ln>
        </p:spPr>
        <p:txBody>
          <a:bodyPr wrap="square" rtlCol="0">
            <a:spAutoFit/>
          </a:bodyPr>
          <a:lstStyle/>
          <a:p>
            <a:r>
              <a:rPr lang="en-US" dirty="0">
                <a:solidFill>
                  <a:srgbClr val="002060"/>
                </a:solidFill>
              </a:rPr>
              <a:t>we encode memory to long-term memory when we sleep</a:t>
            </a:r>
          </a:p>
          <a:p>
            <a:pPr marL="285750" indent="-285750">
              <a:buFont typeface="Arial" panose="020B0604020202020204" pitchFamily="34" charset="0"/>
              <a:buChar char="•"/>
            </a:pPr>
            <a:r>
              <a:rPr lang="en-US" dirty="0">
                <a:solidFill>
                  <a:srgbClr val="002060"/>
                </a:solidFill>
              </a:rPr>
              <a:t>Dreams </a:t>
            </a:r>
            <a:r>
              <a:rPr lang="en-US" i="1" dirty="0">
                <a:solidFill>
                  <a:srgbClr val="002060"/>
                </a:solidFill>
              </a:rPr>
              <a:t>sort</a:t>
            </a:r>
            <a:r>
              <a:rPr lang="en-US" dirty="0">
                <a:solidFill>
                  <a:srgbClr val="002060"/>
                </a:solidFill>
              </a:rPr>
              <a:t> through memories, to determine </a:t>
            </a:r>
            <a:r>
              <a:rPr lang="en-US" i="1" dirty="0">
                <a:solidFill>
                  <a:srgbClr val="002060"/>
                </a:solidFill>
              </a:rPr>
              <a:t>which</a:t>
            </a:r>
            <a:r>
              <a:rPr lang="en-US" dirty="0">
                <a:solidFill>
                  <a:srgbClr val="002060"/>
                </a:solidFill>
              </a:rPr>
              <a:t> </a:t>
            </a:r>
          </a:p>
          <a:p>
            <a:r>
              <a:rPr lang="en-US" dirty="0">
                <a:solidFill>
                  <a:srgbClr val="002060"/>
                </a:solidFill>
              </a:rPr>
              <a:t>      ones to retain and which to lose. </a:t>
            </a:r>
          </a:p>
        </p:txBody>
      </p:sp>
      <p:sp>
        <p:nvSpPr>
          <p:cNvPr id="8" name="TextBox 7"/>
          <p:cNvSpPr txBox="1"/>
          <p:nvPr/>
        </p:nvSpPr>
        <p:spPr>
          <a:xfrm>
            <a:off x="1392065" y="1417638"/>
            <a:ext cx="7465423" cy="646331"/>
          </a:xfrm>
          <a:prstGeom prst="rect">
            <a:avLst/>
          </a:prstGeom>
          <a:noFill/>
        </p:spPr>
        <p:txBody>
          <a:bodyPr wrap="square" rtlCol="0">
            <a:spAutoFit/>
          </a:bodyPr>
          <a:lstStyle/>
          <a:p>
            <a:r>
              <a:rPr lang="en-US" dirty="0">
                <a:solidFill>
                  <a:srgbClr val="7030A0"/>
                </a:solidFill>
              </a:rPr>
              <a:t>“Sleep turns a flood of daily information into what we call wisdom: </a:t>
            </a:r>
          </a:p>
          <a:p>
            <a:r>
              <a:rPr lang="en-US" dirty="0">
                <a:solidFill>
                  <a:srgbClr val="7030A0"/>
                </a:solidFill>
              </a:rPr>
              <a:t>the stuff that makes us smart for when we come across future decisions”</a:t>
            </a:r>
          </a:p>
        </p:txBody>
      </p:sp>
      <p:pic>
        <p:nvPicPr>
          <p:cNvPr id="9" name="Picture 8"/>
          <p:cNvPicPr>
            <a:picLocks noChangeAspect="1"/>
          </p:cNvPicPr>
          <p:nvPr/>
        </p:nvPicPr>
        <p:blipFill>
          <a:blip r:embed="rId3"/>
          <a:stretch>
            <a:fillRect/>
          </a:stretch>
        </p:blipFill>
        <p:spPr>
          <a:xfrm>
            <a:off x="3421162" y="4530725"/>
            <a:ext cx="1912838" cy="1504565"/>
          </a:xfrm>
          <a:prstGeom prst="rect">
            <a:avLst/>
          </a:prstGeom>
        </p:spPr>
      </p:pic>
      <p:sp>
        <p:nvSpPr>
          <p:cNvPr id="10" name="Rectangle 9"/>
          <p:cNvSpPr/>
          <p:nvPr/>
        </p:nvSpPr>
        <p:spPr>
          <a:xfrm>
            <a:off x="2509810" y="6117957"/>
            <a:ext cx="6336792" cy="707886"/>
          </a:xfrm>
          <a:prstGeom prst="rect">
            <a:avLst/>
          </a:prstGeom>
        </p:spPr>
        <p:txBody>
          <a:bodyPr wrap="square">
            <a:spAutoFit/>
          </a:bodyPr>
          <a:lstStyle/>
          <a:p>
            <a:pPr marL="365760" indent="-283464">
              <a:spcBef>
                <a:spcPts val="600"/>
              </a:spcBef>
              <a:buClr>
                <a:srgbClr val="3891A7"/>
              </a:buClr>
              <a:buSzPct val="80000"/>
              <a:buFont typeface="Wingdings 2"/>
              <a:buChar char=""/>
            </a:pPr>
            <a:r>
              <a:rPr lang="en-US" sz="2000" dirty="0">
                <a:solidFill>
                  <a:srgbClr val="7030A0"/>
                </a:solidFill>
              </a:rPr>
              <a:t>In other words, he saw that the rats were dreaming of important junctures in their day</a:t>
            </a:r>
            <a:r>
              <a:rPr lang="en-US" dirty="0">
                <a:solidFill>
                  <a:srgbClr val="7030A0"/>
                </a:solidFill>
              </a:rPr>
              <a:t>. </a:t>
            </a:r>
          </a:p>
        </p:txBody>
      </p:sp>
    </p:spTree>
    <p:extLst>
      <p:ext uri="{BB962C8B-B14F-4D97-AF65-F5344CB8AC3E}">
        <p14:creationId xmlns:p14="http://schemas.microsoft.com/office/powerpoint/2010/main" val="955609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9963" y="6019800"/>
            <a:ext cx="7772400" cy="553998"/>
          </a:xfrm>
          <a:prstGeom prst="rect">
            <a:avLst/>
          </a:prstGeom>
        </p:spPr>
        <p:txBody>
          <a:bodyPr wrap="square">
            <a:spAutoFit/>
          </a:bodyPr>
          <a:lstStyle/>
          <a:p>
            <a:r>
              <a:rPr lang="en-US" sz="1200" dirty="0" smtClean="0">
                <a:solidFill>
                  <a:prstClr val="black"/>
                </a:solidFill>
                <a:hlinkClick r:id="rId2"/>
              </a:rPr>
              <a:t>http</a:t>
            </a:r>
            <a:r>
              <a:rPr lang="en-US" sz="1200" dirty="0">
                <a:solidFill>
                  <a:prstClr val="black"/>
                </a:solidFill>
                <a:hlinkClick r:id="rId2"/>
              </a:rPr>
              <a:t>://</a:t>
            </a:r>
            <a:r>
              <a:rPr lang="en-US" sz="1200" dirty="0" smtClean="0">
                <a:solidFill>
                  <a:prstClr val="black"/>
                </a:solidFill>
                <a:hlinkClick r:id="rId2"/>
              </a:rPr>
              <a:t>www.youtube.com/watch?v=KSKIkXvqruI&amp;list=UUbDdmTlTwoCUx2p7nScbUCw&amp;index=4&amp;feature=plcp</a:t>
            </a:r>
            <a:endParaRPr lang="en-US" sz="1200" dirty="0" smtClean="0">
              <a:solidFill>
                <a:prstClr val="black"/>
              </a:solidFill>
            </a:endParaRPr>
          </a:p>
          <a:p>
            <a:endParaRPr lang="en-US" dirty="0">
              <a:solidFill>
                <a:prstClr val="blac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2" y="2471737"/>
            <a:ext cx="2390775" cy="1914525"/>
          </a:xfrm>
          <a:prstGeom prst="rect">
            <a:avLst/>
          </a:prstGeom>
        </p:spPr>
      </p:pic>
      <p:sp>
        <p:nvSpPr>
          <p:cNvPr id="3" name="TextBox 2"/>
          <p:cNvSpPr txBox="1"/>
          <p:nvPr/>
        </p:nvSpPr>
        <p:spPr>
          <a:xfrm>
            <a:off x="1084521" y="5340720"/>
            <a:ext cx="8229600" cy="738664"/>
          </a:xfrm>
          <a:prstGeom prst="rect">
            <a:avLst/>
          </a:prstGeom>
          <a:noFill/>
        </p:spPr>
        <p:txBody>
          <a:bodyPr wrap="square" rtlCol="0">
            <a:spAutoFit/>
          </a:bodyPr>
          <a:lstStyle/>
          <a:p>
            <a:pPr lvl="0"/>
            <a:r>
              <a:rPr lang="en-US" sz="1400" dirty="0" smtClean="0">
                <a:solidFill>
                  <a:prstClr val="black"/>
                </a:solidFill>
              </a:rPr>
              <a:t>Alice in Wonderland </a:t>
            </a:r>
            <a:r>
              <a:rPr lang="en-US" sz="1400" dirty="0" smtClean="0">
                <a:solidFill>
                  <a:srgbClr val="002060"/>
                </a:solidFill>
                <a:hlinkClick r:id="rId4"/>
              </a:rPr>
              <a:t>https://www.youtube.com/watch?v=1BWWkXdOui4&amp;index=5&amp;list=UUbDdmTlTwoCUx2p7nScbUCw</a:t>
            </a:r>
            <a:endParaRPr lang="en-US" sz="1400" dirty="0" smtClean="0">
              <a:solidFill>
                <a:srgbClr val="002060"/>
              </a:solidFill>
            </a:endParaRPr>
          </a:p>
          <a:p>
            <a:endParaRPr lang="en-US" sz="1400" dirty="0" smtClean="0">
              <a:solidFill>
                <a:srgbClr val="002060"/>
              </a:solidFill>
            </a:endParaRPr>
          </a:p>
        </p:txBody>
      </p:sp>
      <p:sp>
        <p:nvSpPr>
          <p:cNvPr id="6" name="TextBox 5"/>
          <p:cNvSpPr txBox="1"/>
          <p:nvPr/>
        </p:nvSpPr>
        <p:spPr>
          <a:xfrm>
            <a:off x="1600200" y="762000"/>
            <a:ext cx="3296608" cy="369332"/>
          </a:xfrm>
          <a:prstGeom prst="rect">
            <a:avLst/>
          </a:prstGeom>
          <a:noFill/>
        </p:spPr>
        <p:txBody>
          <a:bodyPr wrap="none" rtlCol="0">
            <a:spAutoFit/>
          </a:bodyPr>
          <a:lstStyle/>
          <a:p>
            <a:r>
              <a:rPr lang="en-US" dirty="0" smtClean="0"/>
              <a:t>MRI: your brain watching a movie</a:t>
            </a:r>
            <a:endParaRPr lang="en-US" dirty="0"/>
          </a:p>
        </p:txBody>
      </p:sp>
      <p:sp>
        <p:nvSpPr>
          <p:cNvPr id="7" name="Rectangle 6"/>
          <p:cNvSpPr/>
          <p:nvPr/>
        </p:nvSpPr>
        <p:spPr>
          <a:xfrm>
            <a:off x="1084521" y="5713965"/>
            <a:ext cx="797654" cy="369332"/>
          </a:xfrm>
          <a:prstGeom prst="rect">
            <a:avLst/>
          </a:prstGeom>
        </p:spPr>
        <p:txBody>
          <a:bodyPr wrap="none">
            <a:spAutoFit/>
          </a:bodyPr>
          <a:lstStyle/>
          <a:p>
            <a:r>
              <a:rPr lang="en-US" dirty="0" smtClean="0"/>
              <a:t>Avatar</a:t>
            </a:r>
            <a:endParaRPr lang="en-US" dirty="0"/>
          </a:p>
        </p:txBody>
      </p:sp>
    </p:spTree>
    <p:extLst>
      <p:ext uri="{BB962C8B-B14F-4D97-AF65-F5344CB8AC3E}">
        <p14:creationId xmlns:p14="http://schemas.microsoft.com/office/powerpoint/2010/main" val="1402002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Autofit/>
          </a:bodyPr>
          <a:lstStyle/>
          <a:p>
            <a:r>
              <a:rPr lang="en-US" sz="3200" dirty="0" smtClean="0"/>
              <a:t>If a tree falls in your dream, </a:t>
            </a:r>
            <a:br>
              <a:rPr lang="en-US" sz="3200" dirty="0" smtClean="0"/>
            </a:br>
            <a:r>
              <a:rPr lang="en-US" sz="3200" dirty="0" smtClean="0"/>
              <a:t>      why does it make a sound?</a:t>
            </a:r>
            <a:endParaRPr lang="en-US" sz="3200" dirty="0"/>
          </a:p>
        </p:txBody>
      </p:sp>
      <p:pic>
        <p:nvPicPr>
          <p:cNvPr id="3082" name="Picture 10" descr="https://encrypted-tbn2.google.com/images?q=tbn:ANd9GcTD6ZsSJVioxzRIpteeBo-hxZ9MSY_iyrDbqB6-i4eygyPeiZ6glA"/>
          <p:cNvPicPr>
            <a:picLocks noChangeAspect="1" noChangeArrowheads="1"/>
          </p:cNvPicPr>
          <p:nvPr/>
        </p:nvPicPr>
        <p:blipFill>
          <a:blip r:embed="rId2" cstate="print"/>
          <a:srcRect/>
          <a:stretch>
            <a:fillRect/>
          </a:stretch>
        </p:blipFill>
        <p:spPr bwMode="auto">
          <a:xfrm>
            <a:off x="6553200" y="3962400"/>
            <a:ext cx="2009775" cy="2276475"/>
          </a:xfrm>
          <a:prstGeom prst="rect">
            <a:avLst/>
          </a:prstGeom>
          <a:noFill/>
        </p:spPr>
      </p:pic>
    </p:spTree>
    <p:extLst>
      <p:ext uri="{BB962C8B-B14F-4D97-AF65-F5344CB8AC3E}">
        <p14:creationId xmlns:p14="http://schemas.microsoft.com/office/powerpoint/2010/main" val="4177961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hink-therefore-I-am-Descartes.jpg"/>
          <p:cNvPicPr>
            <a:picLocks noChangeAspect="1"/>
          </p:cNvPicPr>
          <p:nvPr/>
        </p:nvPicPr>
        <p:blipFill>
          <a:blip r:embed="rId2" cstate="print"/>
          <a:stretch>
            <a:fillRect/>
          </a:stretch>
        </p:blipFill>
        <p:spPr>
          <a:xfrm>
            <a:off x="3886200" y="762000"/>
            <a:ext cx="4419600" cy="2651760"/>
          </a:xfrm>
          <a:prstGeom prst="rect">
            <a:avLst/>
          </a:prstGeom>
        </p:spPr>
      </p:pic>
      <p:pic>
        <p:nvPicPr>
          <p:cNvPr id="10" name="Picture 9" descr="220px-Paul_McCartney_on_stage_in_Prague.jpg"/>
          <p:cNvPicPr>
            <a:picLocks noChangeAspect="1"/>
          </p:cNvPicPr>
          <p:nvPr/>
        </p:nvPicPr>
        <p:blipFill>
          <a:blip r:embed="rId3" cstate="print"/>
          <a:stretch>
            <a:fillRect/>
          </a:stretch>
        </p:blipFill>
        <p:spPr>
          <a:xfrm>
            <a:off x="1295400" y="152400"/>
            <a:ext cx="2583132" cy="3733800"/>
          </a:xfrm>
          <a:prstGeom prst="rect">
            <a:avLst/>
          </a:prstGeom>
        </p:spPr>
      </p:pic>
      <p:pic>
        <p:nvPicPr>
          <p:cNvPr id="5" name="Picture 4" descr="default_004.jpg"/>
          <p:cNvPicPr>
            <a:picLocks noChangeAspect="1"/>
          </p:cNvPicPr>
          <p:nvPr/>
        </p:nvPicPr>
        <p:blipFill>
          <a:blip r:embed="rId4" cstate="print"/>
          <a:srcRect r="10000"/>
          <a:stretch>
            <a:fillRect/>
          </a:stretch>
        </p:blipFill>
        <p:spPr>
          <a:xfrm>
            <a:off x="6324600" y="4495800"/>
            <a:ext cx="2674620" cy="2228850"/>
          </a:xfrm>
          <a:prstGeom prst="rect">
            <a:avLst/>
          </a:prstGeom>
        </p:spPr>
      </p:pic>
      <p:pic>
        <p:nvPicPr>
          <p:cNvPr id="7" name="Picture 6" descr="Robert_Louis_Stevenson_by_Sargent-300x281.jpg"/>
          <p:cNvPicPr>
            <a:picLocks noChangeAspect="1"/>
          </p:cNvPicPr>
          <p:nvPr/>
        </p:nvPicPr>
        <p:blipFill>
          <a:blip r:embed="rId5" cstate="print"/>
          <a:srcRect l="16000" b="8541"/>
          <a:stretch>
            <a:fillRect/>
          </a:stretch>
        </p:blipFill>
        <p:spPr>
          <a:xfrm>
            <a:off x="381000" y="3276600"/>
            <a:ext cx="3280127" cy="3345175"/>
          </a:xfrm>
          <a:prstGeom prst="rect">
            <a:avLst/>
          </a:prstGeom>
        </p:spPr>
      </p:pic>
      <p:pic>
        <p:nvPicPr>
          <p:cNvPr id="9" name="Picture 8" descr="220px-Paul_McCartney_&amp;_Bono_Live8.jpg"/>
          <p:cNvPicPr>
            <a:picLocks noChangeAspect="1"/>
          </p:cNvPicPr>
          <p:nvPr/>
        </p:nvPicPr>
        <p:blipFill>
          <a:blip r:embed="rId6" cstate="print"/>
          <a:stretch>
            <a:fillRect/>
          </a:stretch>
        </p:blipFill>
        <p:spPr>
          <a:xfrm>
            <a:off x="3581400" y="3657600"/>
            <a:ext cx="2794000" cy="2324100"/>
          </a:xfrm>
          <a:prstGeom prst="rect">
            <a:avLst/>
          </a:prstGeom>
        </p:spPr>
      </p:pic>
      <p:sp>
        <p:nvSpPr>
          <p:cNvPr id="13" name="TextBox 12"/>
          <p:cNvSpPr txBox="1"/>
          <p:nvPr/>
        </p:nvSpPr>
        <p:spPr>
          <a:xfrm>
            <a:off x="6248400" y="3352800"/>
            <a:ext cx="2209800" cy="369332"/>
          </a:xfrm>
          <a:prstGeom prst="rect">
            <a:avLst/>
          </a:prstGeom>
          <a:noFill/>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27148714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947672" lvl="8" indent="0">
              <a:buNone/>
            </a:pPr>
            <a:r>
              <a:rPr lang="en-US" dirty="0"/>
              <a:t>	</a:t>
            </a:r>
            <a:r>
              <a:rPr lang="en-US" dirty="0" smtClean="0"/>
              <a:t>   About 86 billion neurons in a brain</a:t>
            </a:r>
          </a:p>
          <a:p>
            <a:pPr marL="1115568" lvl="4" indent="0">
              <a:buNone/>
            </a:pPr>
            <a:endParaRPr lang="en-US" dirty="0" smtClean="0">
              <a:solidFill>
                <a:srgbClr val="0070C0"/>
              </a:solidFill>
            </a:endParaRPr>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7388339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a:t>
            </a:r>
            <a:r>
              <a:rPr lang="en-US" sz="1800" dirty="0">
                <a:solidFill>
                  <a:srgbClr val="0070C0"/>
                </a:solidFill>
              </a:rPr>
              <a:t>Memory</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1269863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php.jpeg"/>
          <p:cNvPicPr>
            <a:picLocks noChangeAspect="1"/>
          </p:cNvPicPr>
          <p:nvPr/>
        </p:nvPicPr>
        <p:blipFill>
          <a:blip r:embed="rId2" cstate="print"/>
          <a:srcRect l="3000" t="4762" r="3000" b="38095"/>
          <a:stretch>
            <a:fillRect/>
          </a:stretch>
        </p:blipFill>
        <p:spPr>
          <a:xfrm>
            <a:off x="1828800" y="1295400"/>
            <a:ext cx="5770050" cy="2209800"/>
          </a:xfrm>
          <a:prstGeom prst="rect">
            <a:avLst/>
          </a:prstGeom>
        </p:spPr>
      </p:pic>
      <p:sp>
        <p:nvSpPr>
          <p:cNvPr id="2" name="Title 1"/>
          <p:cNvSpPr>
            <a:spLocks noGrp="1"/>
          </p:cNvSpPr>
          <p:nvPr>
            <p:ph type="title" idx="4294967295"/>
          </p:nvPr>
        </p:nvSpPr>
        <p:spPr>
          <a:xfrm>
            <a:off x="1143000" y="133905"/>
            <a:ext cx="7099300" cy="639763"/>
          </a:xfrm>
        </p:spPr>
        <p:txBody>
          <a:bodyPr>
            <a:noAutofit/>
          </a:bodyPr>
          <a:lstStyle/>
          <a:p>
            <a:r>
              <a:rPr lang="en-US" sz="3200" dirty="0" smtClean="0">
                <a:solidFill>
                  <a:srgbClr val="7030A0"/>
                </a:solidFill>
                <a:effectLst>
                  <a:outerShdw blurRad="38100" dist="38100" dir="2700000" algn="tl">
                    <a:srgbClr val="000000">
                      <a:alpha val="43137"/>
                    </a:srgbClr>
                  </a:outerShdw>
                </a:effectLst>
              </a:rPr>
              <a:t>EXPLICIT MEMORY IS CONSCIOUS:</a:t>
            </a:r>
            <a:endParaRPr lang="en-US" sz="3200" dirty="0">
              <a:solidFill>
                <a:srgbClr val="7030A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549318" y="990600"/>
            <a:ext cx="7010400" cy="5791200"/>
          </a:xfrm>
        </p:spPr>
        <p:txBody>
          <a:bodyPr>
            <a:normAutofit lnSpcReduction="10000"/>
          </a:bodyPr>
          <a:lstStyle/>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smtClean="0"/>
          </a:p>
          <a:p>
            <a:pPr>
              <a:buNone/>
            </a:pPr>
            <a:endParaRPr lang="en-US" sz="2000" b="1" dirty="0"/>
          </a:p>
          <a:p>
            <a:pPr>
              <a:buNone/>
            </a:pPr>
            <a:r>
              <a:rPr lang="en-US" sz="2000" b="1" dirty="0" smtClean="0"/>
              <a:t>Episodic  (long-term)</a:t>
            </a:r>
          </a:p>
          <a:p>
            <a:r>
              <a:rPr lang="en-US" sz="2000" u="sng" dirty="0" smtClean="0"/>
              <a:t>Specific </a:t>
            </a:r>
          </a:p>
          <a:p>
            <a:r>
              <a:rPr lang="en-US" sz="2000" dirty="0" smtClean="0"/>
              <a:t>Autobiographical</a:t>
            </a:r>
          </a:p>
          <a:p>
            <a:r>
              <a:rPr lang="en-US" sz="2000" dirty="0" smtClean="0"/>
              <a:t>Emotional</a:t>
            </a:r>
          </a:p>
          <a:p>
            <a:r>
              <a:rPr lang="en-US" sz="2000" dirty="0" smtClean="0"/>
              <a:t>Includes flashbulb memory</a:t>
            </a:r>
          </a:p>
          <a:p>
            <a:pPr>
              <a:buNone/>
            </a:pPr>
            <a:r>
              <a:rPr lang="en-US" sz="2000" b="1" dirty="0" smtClean="0"/>
              <a:t>Semantic  (long term)</a:t>
            </a:r>
          </a:p>
          <a:p>
            <a:r>
              <a:rPr lang="en-US" sz="2000" dirty="0" smtClean="0"/>
              <a:t>General knowledge</a:t>
            </a:r>
          </a:p>
          <a:p>
            <a:r>
              <a:rPr lang="en-US" sz="2000" dirty="0" smtClean="0"/>
              <a:t>Not unique to individual</a:t>
            </a:r>
          </a:p>
          <a:p>
            <a:endParaRPr lang="en-US" sz="1900" dirty="0" smtClean="0">
              <a:effectLst>
                <a:outerShdw blurRad="38100" dist="38100" dir="2700000" algn="tl">
                  <a:srgbClr val="000000">
                    <a:alpha val="43137"/>
                  </a:srgbClr>
                </a:outerShdw>
              </a:effectLst>
            </a:endParaRPr>
          </a:p>
          <a:p>
            <a:pPr>
              <a:buNone/>
            </a:pPr>
            <a:endParaRPr lang="en-US" sz="1800" b="1" dirty="0" smtClean="0"/>
          </a:p>
          <a:p>
            <a:pPr>
              <a:buNone/>
            </a:pPr>
            <a:endParaRPr lang="en-US" sz="1900" b="1" dirty="0" smtClean="0"/>
          </a:p>
          <a:p>
            <a:endParaRPr lang="en-US" sz="2000" dirty="0" smtClean="0"/>
          </a:p>
        </p:txBody>
      </p:sp>
      <p:pic>
        <p:nvPicPr>
          <p:cNvPr id="6" name="Picture 5" descr="memory stick.png"/>
          <p:cNvPicPr>
            <a:picLocks noChangeAspect="1"/>
          </p:cNvPicPr>
          <p:nvPr/>
        </p:nvPicPr>
        <p:blipFill>
          <a:blip r:embed="rId3" cstate="print"/>
          <a:stretch>
            <a:fillRect/>
          </a:stretch>
        </p:blipFill>
        <p:spPr>
          <a:xfrm>
            <a:off x="5054518" y="3886200"/>
            <a:ext cx="3795315" cy="2708925"/>
          </a:xfrm>
          <a:prstGeom prst="rect">
            <a:avLst/>
          </a:prstGeom>
        </p:spPr>
      </p:pic>
      <p:sp>
        <p:nvSpPr>
          <p:cNvPr id="4" name="TextBox 3"/>
          <p:cNvSpPr txBox="1"/>
          <p:nvPr/>
        </p:nvSpPr>
        <p:spPr>
          <a:xfrm>
            <a:off x="1130595" y="656939"/>
            <a:ext cx="7696200" cy="1015663"/>
          </a:xfrm>
          <a:prstGeom prst="rect">
            <a:avLst/>
          </a:prstGeom>
          <a:noFill/>
        </p:spPr>
        <p:txBody>
          <a:bodyPr wrap="square" rtlCol="0">
            <a:spAutoFit/>
          </a:bodyPr>
          <a:lstStyle/>
          <a:p>
            <a:r>
              <a:rPr lang="en-US" sz="2000" dirty="0" smtClean="0">
                <a:solidFill>
                  <a:srgbClr val="0070C0"/>
                </a:solidFill>
              </a:rPr>
              <a:t>Explicit Memory is the deliberate recollection of a memory;  we have to work to remember it. It’s specific, the kind of memory we think about or draw upon countless times a day</a:t>
            </a:r>
            <a:endParaRPr lang="en-US" sz="2000" dirty="0">
              <a:solidFill>
                <a:srgbClr val="0070C0"/>
              </a:solidFill>
            </a:endParaRPr>
          </a:p>
        </p:txBody>
      </p:sp>
    </p:spTree>
    <p:extLst>
      <p:ext uri="{BB962C8B-B14F-4D97-AF65-F5344CB8AC3E}">
        <p14:creationId xmlns:p14="http://schemas.microsoft.com/office/powerpoint/2010/main" val="2991764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21212" y="0"/>
            <a:ext cx="7154306" cy="1011702"/>
          </a:xfrm>
        </p:spPr>
        <p:txBody>
          <a:bodyPr>
            <a:normAutofit/>
          </a:bodyPr>
          <a:lstStyle/>
          <a:p>
            <a:r>
              <a:rPr lang="en-US" sz="3200" dirty="0" smtClean="0"/>
              <a:t>IMPLICIT MEMORY</a:t>
            </a:r>
            <a:endParaRPr lang="en-US" sz="3200" dirty="0"/>
          </a:p>
        </p:txBody>
      </p:sp>
      <p:sp>
        <p:nvSpPr>
          <p:cNvPr id="3" name="Content Placeholder 2"/>
          <p:cNvSpPr>
            <a:spLocks noGrp="1"/>
          </p:cNvSpPr>
          <p:nvPr>
            <p:ph type="subTitle" idx="1"/>
          </p:nvPr>
        </p:nvSpPr>
        <p:spPr>
          <a:xfrm>
            <a:off x="1219200" y="2775466"/>
            <a:ext cx="4648200" cy="2971800"/>
          </a:xfrm>
        </p:spPr>
        <p:txBody>
          <a:bodyPr>
            <a:normAutofit/>
          </a:bodyPr>
          <a:lstStyle/>
          <a:p>
            <a:pPr>
              <a:buNone/>
            </a:pPr>
            <a:r>
              <a:rPr lang="en-US" sz="2000" b="1" dirty="0" smtClean="0">
                <a:solidFill>
                  <a:srgbClr val="7030A0"/>
                </a:solidFill>
              </a:rPr>
              <a:t>Procedural   </a:t>
            </a:r>
            <a:r>
              <a:rPr lang="en-US" sz="2000" b="1" dirty="0" smtClean="0"/>
              <a:t>	</a:t>
            </a:r>
          </a:p>
          <a:p>
            <a:pPr>
              <a:buNone/>
            </a:pPr>
            <a:r>
              <a:rPr lang="en-US" sz="2000" b="1" dirty="0" smtClean="0">
                <a:solidFill>
                  <a:srgbClr val="7030A0"/>
                </a:solidFill>
              </a:rPr>
              <a:t>Automatic </a:t>
            </a:r>
            <a:r>
              <a:rPr lang="en-US" sz="2000" b="1" dirty="0" err="1" smtClean="0">
                <a:solidFill>
                  <a:srgbClr val="7030A0"/>
                </a:solidFill>
              </a:rPr>
              <a:t>sensorimotor</a:t>
            </a:r>
            <a:r>
              <a:rPr lang="en-US" sz="2000" b="1" dirty="0" smtClean="0">
                <a:solidFill>
                  <a:srgbClr val="7030A0"/>
                </a:solidFill>
              </a:rPr>
              <a:t> behavior </a:t>
            </a:r>
          </a:p>
          <a:p>
            <a:pPr>
              <a:buNone/>
            </a:pPr>
            <a:r>
              <a:rPr lang="en-US" sz="2000" dirty="0" smtClean="0"/>
              <a:t>(walking, playing a guitar, shooting baskets)</a:t>
            </a:r>
            <a:endParaRPr lang="en-US" sz="2000" b="1" dirty="0" smtClean="0">
              <a:solidFill>
                <a:srgbClr val="7030A0"/>
              </a:solidFill>
            </a:endParaRPr>
          </a:p>
          <a:p>
            <a:r>
              <a:rPr lang="en-US" sz="2000" b="1" dirty="0" smtClean="0">
                <a:solidFill>
                  <a:srgbClr val="7030A0"/>
                </a:solidFill>
              </a:rPr>
              <a:t>Emotional  Memory </a:t>
            </a:r>
            <a:r>
              <a:rPr lang="en-US" sz="2000" dirty="0" smtClean="0"/>
              <a:t>(love, fear)</a:t>
            </a:r>
          </a:p>
          <a:p>
            <a:r>
              <a:rPr lang="en-US" sz="2000" b="1" dirty="0" smtClean="0">
                <a:solidFill>
                  <a:srgbClr val="7030A0"/>
                </a:solidFill>
              </a:rPr>
              <a:t>Automatic</a:t>
            </a:r>
          </a:p>
          <a:p>
            <a:r>
              <a:rPr lang="en-US" sz="2000" b="1" dirty="0" smtClean="0">
                <a:solidFill>
                  <a:srgbClr val="7030A0"/>
                </a:solidFill>
              </a:rPr>
              <a:t>Muscle memory   </a:t>
            </a:r>
            <a:r>
              <a:rPr lang="en-US" sz="2000" dirty="0" smtClean="0"/>
              <a:t>(how to hold a pen)</a:t>
            </a:r>
          </a:p>
          <a:p>
            <a:r>
              <a:rPr lang="en-US" sz="2000" b="1" dirty="0" smtClean="0">
                <a:solidFill>
                  <a:srgbClr val="7030A0"/>
                </a:solidFill>
              </a:rPr>
              <a:t>Priming</a:t>
            </a:r>
          </a:p>
          <a:p>
            <a:pPr marL="825246" indent="-742950">
              <a:buFont typeface="Wingdings" pitchFamily="2" charset="2"/>
              <a:buChar char="Ø"/>
            </a:pPr>
            <a:endParaRPr lang="en-US" sz="3600" dirty="0" smtClean="0"/>
          </a:p>
        </p:txBody>
      </p:sp>
      <p:sp>
        <p:nvSpPr>
          <p:cNvPr id="8" name="TextBox 7"/>
          <p:cNvSpPr txBox="1"/>
          <p:nvPr/>
        </p:nvSpPr>
        <p:spPr>
          <a:xfrm>
            <a:off x="1481763" y="6324600"/>
            <a:ext cx="6629400" cy="461665"/>
          </a:xfrm>
          <a:prstGeom prst="rect">
            <a:avLst/>
          </a:prstGeom>
          <a:noFill/>
        </p:spPr>
        <p:txBody>
          <a:bodyPr wrap="square" rtlCol="0">
            <a:spAutoFit/>
          </a:bodyPr>
          <a:lstStyle/>
          <a:p>
            <a:r>
              <a:rPr lang="en-US" sz="1200" dirty="0">
                <a:solidFill>
                  <a:prstClr val="black"/>
                </a:solidFill>
              </a:rPr>
              <a:t>Clive </a:t>
            </a:r>
            <a:r>
              <a:rPr lang="en-US" sz="1200" dirty="0" err="1">
                <a:solidFill>
                  <a:prstClr val="black"/>
                </a:solidFill>
              </a:rPr>
              <a:t>Waring</a:t>
            </a:r>
            <a:r>
              <a:rPr lang="en-US" sz="1200" dirty="0">
                <a:solidFill>
                  <a:prstClr val="black"/>
                </a:solidFill>
              </a:rPr>
              <a:t>:  </a:t>
            </a:r>
            <a:r>
              <a:rPr lang="en-US" sz="1200" dirty="0">
                <a:solidFill>
                  <a:prstClr val="black"/>
                </a:solidFill>
                <a:hlinkClick r:id="rId2"/>
              </a:rPr>
              <a:t>http://www.youtube.com/watch?v=Vwigmktix2Y</a:t>
            </a:r>
            <a:endParaRPr lang="en-US" sz="1200" dirty="0">
              <a:solidFill>
                <a:prstClr val="black"/>
              </a:solidFill>
            </a:endParaRPr>
          </a:p>
          <a:p>
            <a:endParaRPr lang="en-US" sz="1200" dirty="0">
              <a:solidFill>
                <a:prstClr val="black"/>
              </a:solidFill>
            </a:endParaRPr>
          </a:p>
        </p:txBody>
      </p:sp>
      <p:sp>
        <p:nvSpPr>
          <p:cNvPr id="9" name="TextBox 8"/>
          <p:cNvSpPr txBox="1"/>
          <p:nvPr/>
        </p:nvSpPr>
        <p:spPr>
          <a:xfrm>
            <a:off x="1219200" y="5747266"/>
            <a:ext cx="6801990" cy="369332"/>
          </a:xfrm>
          <a:prstGeom prst="rect">
            <a:avLst/>
          </a:prstGeom>
          <a:solidFill>
            <a:schemeClr val="accent1">
              <a:lumMod val="20000"/>
              <a:lumOff val="80000"/>
            </a:schemeClr>
          </a:solidFill>
          <a:ln w="3175">
            <a:solidFill>
              <a:schemeClr val="tx1"/>
            </a:solidFill>
            <a:prstDash val="solid"/>
          </a:ln>
        </p:spPr>
        <p:txBody>
          <a:bodyPr wrap="none" rtlCol="0">
            <a:spAutoFit/>
          </a:bodyPr>
          <a:lstStyle/>
          <a:p>
            <a:r>
              <a:rPr lang="en-US" b="1" dirty="0">
                <a:solidFill>
                  <a:srgbClr val="7030A0"/>
                </a:solidFill>
              </a:rPr>
              <a:t>How deep and how vast is our mind? Is that what dreams are?</a:t>
            </a:r>
          </a:p>
        </p:txBody>
      </p:sp>
      <p:pic>
        <p:nvPicPr>
          <p:cNvPr id="10" name="Picture 9" descr="piano.jpeg"/>
          <p:cNvPicPr>
            <a:picLocks noChangeAspect="1"/>
          </p:cNvPicPr>
          <p:nvPr/>
        </p:nvPicPr>
        <p:blipFill>
          <a:blip r:embed="rId3" cstate="print"/>
          <a:stretch>
            <a:fillRect/>
          </a:stretch>
        </p:blipFill>
        <p:spPr>
          <a:xfrm>
            <a:off x="6019800" y="3124200"/>
            <a:ext cx="2643266" cy="1752600"/>
          </a:xfrm>
          <a:prstGeom prst="rect">
            <a:avLst/>
          </a:prstGeom>
        </p:spPr>
      </p:pic>
      <p:sp>
        <p:nvSpPr>
          <p:cNvPr id="7" name="TextBox 6"/>
          <p:cNvSpPr txBox="1"/>
          <p:nvPr/>
        </p:nvSpPr>
        <p:spPr>
          <a:xfrm>
            <a:off x="1828800" y="976737"/>
            <a:ext cx="6019800"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70C0"/>
                </a:solidFill>
              </a:rPr>
              <a:t>LONG TERM MEMORY</a:t>
            </a:r>
          </a:p>
          <a:p>
            <a:pPr marL="342900" indent="-342900">
              <a:buFont typeface="Arial" panose="020B0604020202020204" pitchFamily="34" charset="0"/>
              <a:buChar char="•"/>
            </a:pPr>
            <a:r>
              <a:rPr lang="en-US" sz="2000" dirty="0" smtClean="0">
                <a:solidFill>
                  <a:srgbClr val="0070C0"/>
                </a:solidFill>
              </a:rPr>
              <a:t>SUBCONSCIOUS</a:t>
            </a:r>
          </a:p>
          <a:p>
            <a:pPr marL="342900" indent="-342900">
              <a:buFont typeface="Arial" panose="020B0604020202020204" pitchFamily="34" charset="0"/>
              <a:buChar char="•"/>
            </a:pPr>
            <a:r>
              <a:rPr lang="en-US" sz="2000" dirty="0" smtClean="0">
                <a:solidFill>
                  <a:srgbClr val="0070C0"/>
                </a:solidFill>
              </a:rPr>
              <a:t>Not specific</a:t>
            </a:r>
          </a:p>
          <a:p>
            <a:pPr marL="342900" indent="-342900">
              <a:buFont typeface="Arial" panose="020B0604020202020204" pitchFamily="34" charset="0"/>
              <a:buChar char="•"/>
            </a:pPr>
            <a:r>
              <a:rPr lang="en-US" sz="2000" dirty="0">
                <a:solidFill>
                  <a:srgbClr val="0070C0"/>
                </a:solidFill>
              </a:rPr>
              <a:t>s</a:t>
            </a:r>
            <a:r>
              <a:rPr lang="en-US" sz="2000" dirty="0" smtClean="0">
                <a:solidFill>
                  <a:srgbClr val="0070C0"/>
                </a:solidFill>
              </a:rPr>
              <a:t>eparate from explicit memory</a:t>
            </a:r>
          </a:p>
          <a:p>
            <a:pPr marL="342900" indent="-342900">
              <a:buFont typeface="Arial" panose="020B0604020202020204" pitchFamily="34" charset="0"/>
              <a:buChar char="•"/>
            </a:pPr>
            <a:r>
              <a:rPr lang="en-US" sz="2000" dirty="0" smtClean="0">
                <a:solidFill>
                  <a:srgbClr val="0070C0"/>
                </a:solidFill>
              </a:rPr>
              <a:t>operates </a:t>
            </a:r>
            <a:r>
              <a:rPr lang="en-US" sz="2000" dirty="0">
                <a:solidFill>
                  <a:srgbClr val="0070C0"/>
                </a:solidFill>
              </a:rPr>
              <a:t>through a different process in the </a:t>
            </a:r>
            <a:r>
              <a:rPr lang="en-US" sz="2000" dirty="0" smtClean="0">
                <a:solidFill>
                  <a:srgbClr val="0070C0"/>
                </a:solidFill>
              </a:rPr>
              <a:t>brain</a:t>
            </a:r>
          </a:p>
          <a:p>
            <a:pPr marL="342900" indent="-342900">
              <a:buFont typeface="Arial" panose="020B0604020202020204" pitchFamily="34" charset="0"/>
              <a:buChar char="•"/>
            </a:pPr>
            <a:endParaRPr lang="en-US" sz="2000" dirty="0" smtClean="0">
              <a:solidFill>
                <a:srgbClr val="0070C0"/>
              </a:solidFill>
            </a:endParaRPr>
          </a:p>
          <a:p>
            <a:endParaRPr lang="en-US" dirty="0"/>
          </a:p>
        </p:txBody>
      </p:sp>
    </p:spTree>
    <p:extLst>
      <p:ext uri="{BB962C8B-B14F-4D97-AF65-F5344CB8AC3E}">
        <p14:creationId xmlns:p14="http://schemas.microsoft.com/office/powerpoint/2010/main" val="354376393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670"/>
            <a:ext cx="7498080" cy="1143000"/>
          </a:xfrm>
        </p:spPr>
        <p:txBody>
          <a:bodyPr>
            <a:normAutofit/>
          </a:bodyPr>
          <a:lstStyle/>
          <a:p>
            <a:r>
              <a:rPr lang="en-US" sz="3600" dirty="0" smtClean="0">
                <a:solidFill>
                  <a:srgbClr val="002060"/>
                </a:solidFill>
              </a:rPr>
              <a:t>Sleep is important for memory</a:t>
            </a:r>
            <a:endParaRPr lang="en-US" sz="3600" dirty="0">
              <a:solidFill>
                <a:srgbClr val="002060"/>
              </a:solidFill>
            </a:endParaRPr>
          </a:p>
        </p:txBody>
      </p:sp>
      <p:sp>
        <p:nvSpPr>
          <p:cNvPr id="3" name="Content Placeholder 2"/>
          <p:cNvSpPr>
            <a:spLocks noGrp="1"/>
          </p:cNvSpPr>
          <p:nvPr>
            <p:ph idx="1"/>
          </p:nvPr>
        </p:nvSpPr>
        <p:spPr>
          <a:xfrm>
            <a:off x="1066800" y="1295400"/>
            <a:ext cx="8077200" cy="5029200"/>
          </a:xfrm>
        </p:spPr>
        <p:txBody>
          <a:bodyPr>
            <a:normAutofit fontScale="92500" lnSpcReduction="10000"/>
          </a:bodyPr>
          <a:lstStyle/>
          <a:p>
            <a:r>
              <a:rPr lang="en-US" sz="2000" dirty="0" smtClean="0"/>
              <a:t>sleep </a:t>
            </a:r>
            <a:r>
              <a:rPr lang="en-US" sz="2000" u="sng" dirty="0" smtClean="0"/>
              <a:t>before</a:t>
            </a:r>
            <a:r>
              <a:rPr lang="en-US" sz="2000" dirty="0" smtClean="0"/>
              <a:t> learning, is necessary because it prepares you to learn </a:t>
            </a:r>
          </a:p>
          <a:p>
            <a:pPr marL="82296" indent="0">
              <a:buNone/>
            </a:pPr>
            <a:r>
              <a:rPr lang="en-US" sz="2000" dirty="0"/>
              <a:t> </a:t>
            </a:r>
            <a:r>
              <a:rPr lang="en-US" sz="2000" dirty="0" smtClean="0"/>
              <a:t>    the next day</a:t>
            </a:r>
          </a:p>
          <a:p>
            <a:pPr marL="82296" indent="0">
              <a:buNone/>
            </a:pPr>
            <a:endParaRPr lang="en-US" sz="2000" dirty="0"/>
          </a:p>
          <a:p>
            <a:r>
              <a:rPr lang="en-US" sz="2000" dirty="0" smtClean="0"/>
              <a:t>sleep </a:t>
            </a:r>
            <a:r>
              <a:rPr lang="en-US" sz="2000" u="sng" dirty="0" smtClean="0"/>
              <a:t>after</a:t>
            </a:r>
            <a:r>
              <a:rPr lang="en-US" sz="2000" dirty="0" smtClean="0"/>
              <a:t> learning is essential:  it grabs onto the new information and cements the information in the neural architecture of the brain. </a:t>
            </a:r>
          </a:p>
          <a:p>
            <a:endParaRPr lang="en-US" sz="2000" dirty="0" smtClean="0"/>
          </a:p>
          <a:p>
            <a:r>
              <a:rPr lang="en-US" sz="2000" dirty="0" smtClean="0"/>
              <a:t>Sleep is  like a save button,  protects the memory and </a:t>
            </a:r>
            <a:r>
              <a:rPr lang="en-US" sz="2000" u="sng" dirty="0" smtClean="0"/>
              <a:t>strengthens </a:t>
            </a:r>
            <a:r>
              <a:rPr lang="en-US" sz="2000" dirty="0" smtClean="0"/>
              <a:t>memory</a:t>
            </a:r>
          </a:p>
          <a:p>
            <a:endParaRPr lang="en-US" sz="2000" dirty="0" smtClean="0"/>
          </a:p>
          <a:p>
            <a:r>
              <a:rPr lang="en-US" sz="2000" dirty="0" smtClean="0"/>
              <a:t>Sleep intelligently cross links large sets of information, seeks out patterns, rules of all that information and creates novel insights.  </a:t>
            </a:r>
          </a:p>
          <a:p>
            <a:pPr marL="82296" indent="0">
              <a:buNone/>
            </a:pPr>
            <a:r>
              <a:rPr lang="en-US" sz="2000" dirty="0" smtClean="0"/>
              <a:t>  </a:t>
            </a:r>
          </a:p>
          <a:p>
            <a:r>
              <a:rPr lang="en-US" sz="2000" dirty="0" smtClean="0"/>
              <a:t>Problem solving (the expression: sleep on it)</a:t>
            </a:r>
          </a:p>
          <a:p>
            <a:endParaRPr lang="en-US" dirty="0"/>
          </a:p>
          <a:p>
            <a:r>
              <a:rPr lang="en-US" sz="2200" b="1" dirty="0" smtClean="0">
                <a:solidFill>
                  <a:srgbClr val="FF0000"/>
                </a:solidFill>
              </a:rPr>
              <a:t>If sleep deprived, about 40% impairment in capacity to learn </a:t>
            </a:r>
            <a:endParaRPr lang="en-US" sz="2200" b="1" dirty="0">
              <a:solidFill>
                <a:srgbClr val="FF0000"/>
              </a:solidFill>
            </a:endParaRPr>
          </a:p>
        </p:txBody>
      </p:sp>
    </p:spTree>
    <p:extLst>
      <p:ext uri="{BB962C8B-B14F-4D97-AF65-F5344CB8AC3E}">
        <p14:creationId xmlns:p14="http://schemas.microsoft.com/office/powerpoint/2010/main" val="3463352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75000"/>
                  </a:schemeClr>
                </a:solidFill>
              </a:rPr>
              <a:t>Memory Systems</a:t>
            </a:r>
            <a:endParaRPr lang="en-US" dirty="0">
              <a:solidFill>
                <a:schemeClr val="accent6">
                  <a:lumMod val="75000"/>
                </a:schemeClr>
              </a:solidFill>
            </a:endParaRPr>
          </a:p>
        </p:txBody>
      </p:sp>
      <p:sp>
        <p:nvSpPr>
          <p:cNvPr id="3" name="Content Placeholder 2"/>
          <p:cNvSpPr>
            <a:spLocks noGrp="1"/>
          </p:cNvSpPr>
          <p:nvPr>
            <p:ph idx="1"/>
          </p:nvPr>
        </p:nvSpPr>
        <p:spPr>
          <a:xfrm>
            <a:off x="1447800" y="1600200"/>
            <a:ext cx="7498080" cy="4800600"/>
          </a:xfrm>
        </p:spPr>
        <p:txBody>
          <a:bodyPr/>
          <a:lstStyle/>
          <a:p>
            <a:pPr marL="571500" lvl="0" indent="-571500">
              <a:spcBef>
                <a:spcPts val="0"/>
              </a:spcBef>
              <a:buClrTx/>
              <a:buSzTx/>
              <a:buFont typeface="Arial" panose="020B0604020202020204" pitchFamily="34" charset="0"/>
              <a:buChar char="•"/>
            </a:pPr>
            <a:r>
              <a:rPr lang="en-US" sz="2000" b="1" dirty="0" smtClean="0">
                <a:solidFill>
                  <a:srgbClr val="7030A0"/>
                </a:solidFill>
              </a:rPr>
              <a:t>Synaptic </a:t>
            </a:r>
            <a:r>
              <a:rPr lang="en-US" sz="2000" b="1" dirty="0">
                <a:solidFill>
                  <a:srgbClr val="7030A0"/>
                </a:solidFill>
              </a:rPr>
              <a:t>consolidation- within a few hours of </a:t>
            </a:r>
            <a:r>
              <a:rPr lang="en-US" sz="2000" b="1" dirty="0" smtClean="0">
                <a:solidFill>
                  <a:srgbClr val="7030A0"/>
                </a:solidFill>
              </a:rPr>
              <a:t>learning</a:t>
            </a:r>
          </a:p>
          <a:p>
            <a:pPr marL="0" lvl="0" indent="0">
              <a:spcBef>
                <a:spcPts val="0"/>
              </a:spcBef>
              <a:buClrTx/>
              <a:buSzTx/>
              <a:buNone/>
            </a:pPr>
            <a:r>
              <a:rPr lang="en-US" sz="2000" b="1" dirty="0" smtClean="0">
                <a:solidFill>
                  <a:srgbClr val="7030A0"/>
                </a:solidFill>
              </a:rPr>
              <a:t>	(when awake)</a:t>
            </a:r>
          </a:p>
          <a:p>
            <a:pPr marL="0" lvl="0" indent="0">
              <a:spcBef>
                <a:spcPts val="0"/>
              </a:spcBef>
              <a:buClrTx/>
              <a:buSzTx/>
              <a:buNone/>
            </a:pPr>
            <a:endParaRPr lang="en-US" sz="2000" b="1" dirty="0">
              <a:solidFill>
                <a:srgbClr val="7030A0"/>
              </a:solidFill>
            </a:endParaRPr>
          </a:p>
          <a:p>
            <a:pPr marL="571500" lvl="0" indent="-571500">
              <a:spcBef>
                <a:spcPts val="0"/>
              </a:spcBef>
              <a:buClrTx/>
              <a:buSzTx/>
              <a:buFont typeface="Arial" panose="020B0604020202020204" pitchFamily="34" charset="0"/>
              <a:buChar char="•"/>
            </a:pPr>
            <a:r>
              <a:rPr lang="en-US" sz="2000" b="1" dirty="0" smtClean="0">
                <a:solidFill>
                  <a:srgbClr val="7030A0"/>
                </a:solidFill>
              </a:rPr>
              <a:t>Systems </a:t>
            </a:r>
            <a:r>
              <a:rPr lang="en-US" sz="2000" b="1" dirty="0">
                <a:solidFill>
                  <a:srgbClr val="7030A0"/>
                </a:solidFill>
              </a:rPr>
              <a:t>consolidation- over </a:t>
            </a:r>
            <a:r>
              <a:rPr lang="en-US" sz="2000" b="1" dirty="0" smtClean="0">
                <a:solidFill>
                  <a:srgbClr val="7030A0"/>
                </a:solidFill>
              </a:rPr>
              <a:t>days, weeks, maybe months</a:t>
            </a:r>
          </a:p>
          <a:p>
            <a:pPr marL="0" lvl="0" indent="0">
              <a:spcBef>
                <a:spcPts val="0"/>
              </a:spcBef>
              <a:buClrTx/>
              <a:buSzTx/>
              <a:buNone/>
            </a:pPr>
            <a:r>
              <a:rPr lang="en-US" sz="2000" b="1" dirty="0" smtClean="0">
                <a:solidFill>
                  <a:srgbClr val="7030A0"/>
                </a:solidFill>
              </a:rPr>
              <a:t>	(when we’re asleep)</a:t>
            </a:r>
          </a:p>
          <a:p>
            <a:pPr marL="571500" lvl="0" indent="-571500">
              <a:spcBef>
                <a:spcPts val="0"/>
              </a:spcBef>
              <a:buClrTx/>
              <a:buSzTx/>
              <a:buFont typeface="Arial" panose="020B0604020202020204" pitchFamily="34" charset="0"/>
              <a:buChar char="•"/>
            </a:pPr>
            <a:endParaRPr lang="en-US" sz="2000" b="1" dirty="0">
              <a:solidFill>
                <a:srgbClr val="7030A0"/>
              </a:solidFill>
            </a:endParaRPr>
          </a:p>
          <a:p>
            <a:pPr marL="571500" indent="-571500">
              <a:spcBef>
                <a:spcPts val="0"/>
              </a:spcBef>
              <a:buClrTx/>
              <a:buSzTx/>
              <a:buFont typeface="Arial" panose="020B0604020202020204" pitchFamily="34" charset="0"/>
              <a:buChar char="•"/>
            </a:pPr>
            <a:r>
              <a:rPr lang="en-US" sz="2000" b="1" dirty="0" smtClean="0">
                <a:solidFill>
                  <a:srgbClr val="7030A0"/>
                </a:solidFill>
              </a:rPr>
              <a:t>Even years </a:t>
            </a:r>
            <a:r>
              <a:rPr lang="en-US" sz="2000" b="1" dirty="0">
                <a:solidFill>
                  <a:srgbClr val="7030A0"/>
                </a:solidFill>
              </a:rPr>
              <a:t>later</a:t>
            </a:r>
          </a:p>
          <a:p>
            <a:pPr marL="0" lvl="0" indent="0">
              <a:spcBef>
                <a:spcPts val="0"/>
              </a:spcBef>
              <a:buClrTx/>
              <a:buSzTx/>
              <a:buNone/>
            </a:pPr>
            <a:r>
              <a:rPr lang="en-US" sz="2000" b="1" dirty="0" smtClean="0">
                <a:solidFill>
                  <a:srgbClr val="7030A0"/>
                </a:solidFill>
              </a:rPr>
              <a:t>        Memory reconsolidation and Updating consolidation</a:t>
            </a:r>
            <a:endParaRPr lang="en-US" dirty="0"/>
          </a:p>
        </p:txBody>
      </p:sp>
    </p:spTree>
    <p:extLst>
      <p:ext uri="{BB962C8B-B14F-4D97-AF65-F5344CB8AC3E}">
        <p14:creationId xmlns:p14="http://schemas.microsoft.com/office/powerpoint/2010/main" val="3711896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5804"/>
            <a:ext cx="8686800" cy="868362"/>
          </a:xfrm>
        </p:spPr>
        <p:txBody>
          <a:bodyPr>
            <a:normAutofit fontScale="90000"/>
          </a:bodyPr>
          <a:lstStyle/>
          <a:p>
            <a:pPr lvl="1" algn="l" rtl="0">
              <a:spcBef>
                <a:spcPct val="0"/>
              </a:spcBef>
            </a:pPr>
            <a:r>
              <a:rPr lang="en-US" sz="3100" dirty="0" smtClean="0">
                <a:solidFill>
                  <a:srgbClr val="7030A0"/>
                </a:solidFill>
                <a:latin typeface="Adobe Fan Heiti Std B" pitchFamily="34" charset="-128"/>
                <a:ea typeface="Adobe Fan Heiti Std B" pitchFamily="34" charset="-128"/>
              </a:rPr>
              <a:t>   </a:t>
            </a:r>
            <a:r>
              <a:rPr lang="en-US" sz="3100" b="1" dirty="0" smtClean="0">
                <a:solidFill>
                  <a:srgbClr val="7030A0"/>
                </a:solidFill>
                <a:latin typeface="+mj-lt"/>
                <a:ea typeface="Adobe Fan Heiti Std B" pitchFamily="34" charset="-128"/>
              </a:rPr>
              <a:t>MEMORY TRIAGE: </a:t>
            </a:r>
            <a:r>
              <a:rPr lang="en-US" sz="2700" b="1" dirty="0" smtClean="0">
                <a:solidFill>
                  <a:srgbClr val="7030A0"/>
                </a:solidFill>
                <a:latin typeface="+mj-lt"/>
              </a:rPr>
              <a:t>(Acquisition | consolidation)</a:t>
            </a:r>
            <a:r>
              <a:rPr lang="en-US" sz="3100" b="1" dirty="0" smtClean="0">
                <a:solidFill>
                  <a:srgbClr val="7030A0"/>
                </a:solidFill>
                <a:latin typeface="+mj-lt"/>
              </a:rPr>
              <a:t/>
            </a:r>
            <a:br>
              <a:rPr lang="en-US" sz="3100" b="1" dirty="0" smtClean="0">
                <a:solidFill>
                  <a:srgbClr val="7030A0"/>
                </a:solidFill>
                <a:latin typeface="+mj-lt"/>
              </a:rPr>
            </a:br>
            <a:r>
              <a:rPr lang="en-US" sz="3100" b="1" dirty="0" smtClean="0">
                <a:solidFill>
                  <a:srgbClr val="7030A0"/>
                </a:solidFill>
                <a:latin typeface="+mj-lt"/>
              </a:rPr>
              <a:t/>
            </a:r>
            <a:br>
              <a:rPr lang="en-US" sz="3100" b="1" dirty="0" smtClean="0">
                <a:solidFill>
                  <a:srgbClr val="7030A0"/>
                </a:solidFill>
                <a:latin typeface="+mj-lt"/>
              </a:rPr>
            </a:br>
            <a:endParaRPr lang="en-US" sz="2700" b="1" dirty="0">
              <a:solidFill>
                <a:srgbClr val="7030A0"/>
              </a:solidFill>
              <a:latin typeface="+mj-lt"/>
            </a:endParaRPr>
          </a:p>
        </p:txBody>
      </p:sp>
      <p:sp>
        <p:nvSpPr>
          <p:cNvPr id="3" name="Content Placeholder 2"/>
          <p:cNvSpPr>
            <a:spLocks noGrp="1"/>
          </p:cNvSpPr>
          <p:nvPr>
            <p:ph idx="1"/>
          </p:nvPr>
        </p:nvSpPr>
        <p:spPr>
          <a:xfrm>
            <a:off x="990600" y="3810000"/>
            <a:ext cx="7932756" cy="3733800"/>
          </a:xfrm>
        </p:spPr>
        <p:txBody>
          <a:bodyPr>
            <a:normAutofit/>
          </a:bodyPr>
          <a:lstStyle/>
          <a:p>
            <a:pPr marL="82296" lvl="1" indent="0">
              <a:spcBef>
                <a:spcPts val="600"/>
              </a:spcBef>
              <a:buSzPct val="80000"/>
              <a:buNone/>
            </a:pPr>
            <a:r>
              <a:rPr lang="en-US" sz="2000" b="1" dirty="0" smtClean="0">
                <a:solidFill>
                  <a:srgbClr val="7030A0"/>
                </a:solidFill>
              </a:rPr>
              <a:t>Encoding and Sleep </a:t>
            </a:r>
            <a:r>
              <a:rPr lang="en-US" sz="2000" b="1" dirty="0">
                <a:solidFill>
                  <a:srgbClr val="7030A0"/>
                </a:solidFill>
              </a:rPr>
              <a:t>C</a:t>
            </a:r>
            <a:r>
              <a:rPr lang="en-US" sz="2000" b="1" dirty="0" smtClean="0">
                <a:solidFill>
                  <a:srgbClr val="7030A0"/>
                </a:solidFill>
              </a:rPr>
              <a:t>onsolidation</a:t>
            </a:r>
          </a:p>
          <a:p>
            <a:pPr marL="82296" lvl="1" indent="0">
              <a:spcBef>
                <a:spcPts val="600"/>
              </a:spcBef>
              <a:buSzPct val="80000"/>
              <a:buNone/>
            </a:pPr>
            <a:r>
              <a:rPr lang="en-US" sz="1800" dirty="0" smtClean="0"/>
              <a:t>Not everything is remembered- </a:t>
            </a:r>
          </a:p>
          <a:p>
            <a:pPr marL="82296" lvl="1" indent="0">
              <a:spcBef>
                <a:spcPts val="600"/>
              </a:spcBef>
              <a:buSzPct val="80000"/>
              <a:buNone/>
            </a:pPr>
            <a:endParaRPr lang="en-US" sz="1800" dirty="0" smtClean="0"/>
          </a:p>
          <a:p>
            <a:r>
              <a:rPr lang="en-US" sz="1800" dirty="0" smtClean="0"/>
              <a:t>For </a:t>
            </a:r>
            <a:r>
              <a:rPr lang="en-US" sz="1800" dirty="0"/>
              <a:t>information that is retained, </a:t>
            </a:r>
            <a:r>
              <a:rPr lang="en-US" sz="1800" dirty="0" smtClean="0"/>
              <a:t> sleep integrates </a:t>
            </a:r>
            <a:r>
              <a:rPr lang="en-US" sz="1800" dirty="0"/>
              <a:t>it into existing memory </a:t>
            </a:r>
            <a:r>
              <a:rPr lang="en-US" sz="1800" dirty="0" smtClean="0"/>
              <a:t>by:</a:t>
            </a:r>
            <a:endParaRPr lang="en-US" sz="1800" dirty="0"/>
          </a:p>
          <a:p>
            <a:pPr marL="745236" lvl="1" indent="-342900">
              <a:buFont typeface="+mj-lt"/>
              <a:buAutoNum type="arabicParenR"/>
            </a:pPr>
            <a:r>
              <a:rPr lang="en-US" sz="1800" dirty="0" smtClean="0"/>
              <a:t>looks </a:t>
            </a:r>
            <a:r>
              <a:rPr lang="en-US" sz="1800" dirty="0"/>
              <a:t>for common patterns </a:t>
            </a:r>
            <a:endParaRPr lang="en-US" sz="1800" dirty="0" smtClean="0"/>
          </a:p>
          <a:p>
            <a:pPr marL="745236" lvl="1" indent="-342900">
              <a:buFont typeface="+mj-lt"/>
              <a:buAutoNum type="arabicParenR"/>
            </a:pPr>
            <a:r>
              <a:rPr lang="en-US" sz="1800" u="sng" dirty="0" smtClean="0"/>
              <a:t>Consolidates </a:t>
            </a:r>
            <a:r>
              <a:rPr lang="en-US" sz="1800" dirty="0" smtClean="0"/>
              <a:t>memories</a:t>
            </a:r>
          </a:p>
          <a:p>
            <a:pPr marL="745236" lvl="1" indent="-342900">
              <a:buFont typeface="+mj-lt"/>
              <a:buAutoNum type="arabicParenR"/>
            </a:pPr>
            <a:r>
              <a:rPr lang="en-US" sz="1800" dirty="0" smtClean="0"/>
              <a:t>Or, simply cement </a:t>
            </a:r>
            <a:r>
              <a:rPr lang="en-US" sz="1800" dirty="0"/>
              <a:t>and </a:t>
            </a:r>
            <a:r>
              <a:rPr lang="en-US" sz="1800" dirty="0" smtClean="0"/>
              <a:t>strengthen </a:t>
            </a:r>
            <a:r>
              <a:rPr lang="en-US" sz="1800" dirty="0"/>
              <a:t>the memory exactly as it was </a:t>
            </a:r>
            <a:r>
              <a:rPr lang="en-US" sz="1800" dirty="0" smtClean="0"/>
              <a:t>learned</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896" r="3512" b="15323"/>
          <a:stretch/>
        </p:blipFill>
        <p:spPr bwMode="auto">
          <a:xfrm>
            <a:off x="5464629" y="1905001"/>
            <a:ext cx="339229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0600" y="1188911"/>
            <a:ext cx="7391400" cy="224676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While we sleep our brain processes new information</a:t>
            </a:r>
            <a:br>
              <a:rPr lang="en-US" sz="2000" dirty="0"/>
            </a:br>
            <a:r>
              <a:rPr lang="en-US" sz="2000" dirty="0" smtClean="0"/>
              <a:t> </a:t>
            </a:r>
            <a:r>
              <a:rPr lang="en-US" sz="2000" dirty="0"/>
              <a:t>in a discriminatory </a:t>
            </a:r>
            <a:r>
              <a:rPr lang="en-US" sz="2000" dirty="0" smtClean="0"/>
              <a:t>manner</a:t>
            </a:r>
          </a:p>
          <a:p>
            <a:pPr marL="342900" indent="-342900">
              <a:buFont typeface="Wingdings" panose="05000000000000000000" pitchFamily="2" charset="2"/>
              <a:buChar char="Ø"/>
            </a:pPr>
            <a:endParaRPr lang="en-US" sz="2000" dirty="0" smtClean="0"/>
          </a:p>
          <a:p>
            <a:pPr marL="342900" indent="-342900">
              <a:buFont typeface="Wingdings" panose="05000000000000000000" pitchFamily="2" charset="2"/>
              <a:buChar char="Ø"/>
            </a:pPr>
            <a:r>
              <a:rPr lang="en-US" sz="2000" dirty="0" smtClean="0"/>
              <a:t>it </a:t>
            </a:r>
            <a:r>
              <a:rPr lang="en-US" sz="2000" dirty="0"/>
              <a:t>picks and chooses what to </a:t>
            </a:r>
            <a:r>
              <a:rPr lang="en-US" sz="2000" dirty="0" smtClean="0"/>
              <a:t>keep</a:t>
            </a:r>
          </a:p>
          <a:p>
            <a:r>
              <a:rPr lang="en-US" sz="2000" dirty="0" smtClean="0"/>
              <a:t> </a:t>
            </a:r>
          </a:p>
          <a:p>
            <a:pPr marL="342900" indent="-342900">
              <a:buFont typeface="Wingdings" panose="05000000000000000000" pitchFamily="2" charset="2"/>
              <a:buChar char="Ø"/>
            </a:pPr>
            <a:r>
              <a:rPr lang="en-US" sz="2000" dirty="0" smtClean="0"/>
              <a:t>assimilates </a:t>
            </a:r>
            <a:r>
              <a:rPr lang="en-US" sz="2000" dirty="0"/>
              <a:t>the memory into a </a:t>
            </a:r>
            <a:endParaRPr lang="en-US" sz="2000" dirty="0" smtClean="0"/>
          </a:p>
          <a:p>
            <a:r>
              <a:rPr lang="en-US" sz="2000" dirty="0"/>
              <a:t> </a:t>
            </a:r>
            <a:r>
              <a:rPr lang="en-US" sz="2000" dirty="0" smtClean="0"/>
              <a:t>    vast </a:t>
            </a:r>
            <a:r>
              <a:rPr lang="en-US" sz="2000" dirty="0"/>
              <a:t>library of evolving knowledge</a:t>
            </a:r>
            <a:endParaRPr lang="en-US" dirty="0"/>
          </a:p>
        </p:txBody>
      </p:sp>
      <p:sp>
        <p:nvSpPr>
          <p:cNvPr id="5" name="TextBox 4"/>
          <p:cNvSpPr txBox="1"/>
          <p:nvPr/>
        </p:nvSpPr>
        <p:spPr>
          <a:xfrm>
            <a:off x="1524000" y="592447"/>
            <a:ext cx="7881258" cy="707886"/>
          </a:xfrm>
          <a:prstGeom prst="rect">
            <a:avLst/>
          </a:prstGeom>
          <a:noFill/>
        </p:spPr>
        <p:txBody>
          <a:bodyPr wrap="square" rtlCol="0">
            <a:spAutoFit/>
          </a:bodyPr>
          <a:lstStyle/>
          <a:p>
            <a:pPr marL="571500" indent="-571500">
              <a:buFont typeface="Arial" panose="020B0604020202020204" pitchFamily="34" charset="0"/>
              <a:buChar char="•"/>
            </a:pPr>
            <a:endParaRPr lang="en-US" sz="2000" b="1" dirty="0" smtClean="0">
              <a:solidFill>
                <a:srgbClr val="7030A0"/>
              </a:solidFill>
            </a:endParaRPr>
          </a:p>
          <a:p>
            <a:pPr marL="571500" indent="-571500">
              <a:buFont typeface="Arial" panose="020B0604020202020204" pitchFamily="34" charset="0"/>
              <a:buChar char="•"/>
            </a:pPr>
            <a:endParaRPr lang="en-US" sz="2000" dirty="0">
              <a:solidFill>
                <a:srgbClr val="7030A0"/>
              </a:solidFill>
            </a:endParaRPr>
          </a:p>
        </p:txBody>
      </p:sp>
    </p:spTree>
    <p:extLst>
      <p:ext uri="{BB962C8B-B14F-4D97-AF65-F5344CB8AC3E}">
        <p14:creationId xmlns:p14="http://schemas.microsoft.com/office/powerpoint/2010/main" val="2335878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143000"/>
          </a:xfrm>
        </p:spPr>
        <p:txBody>
          <a:bodyPr>
            <a:normAutofit fontScale="90000"/>
          </a:bodyPr>
          <a:lstStyle/>
          <a:p>
            <a:r>
              <a:rPr lang="en-US" sz="3100" dirty="0">
                <a:solidFill>
                  <a:srgbClr val="002060"/>
                </a:solidFill>
              </a:rPr>
              <a:t>How does the brain choose what </a:t>
            </a:r>
            <a:r>
              <a:rPr lang="en-US" sz="3100" dirty="0" smtClean="0">
                <a:solidFill>
                  <a:srgbClr val="002060"/>
                </a:solidFill>
              </a:rPr>
              <a:t>memory to consolidate</a:t>
            </a:r>
            <a:r>
              <a:rPr lang="en-US" sz="3100" dirty="0">
                <a:solidFill>
                  <a:srgbClr val="002060"/>
                </a:solidFill>
              </a:rPr>
              <a:t>?</a:t>
            </a:r>
            <a:r>
              <a:rPr lang="en-US" sz="3100" dirty="0"/>
              <a:t/>
            </a:r>
            <a:br>
              <a:rPr lang="en-US" sz="3100" dirty="0"/>
            </a:br>
            <a:endParaRPr lang="en-US" sz="4000" dirty="0"/>
          </a:p>
        </p:txBody>
      </p:sp>
      <p:sp>
        <p:nvSpPr>
          <p:cNvPr id="3" name="Content Placeholder 2"/>
          <p:cNvSpPr>
            <a:spLocks noGrp="1"/>
          </p:cNvSpPr>
          <p:nvPr>
            <p:ph idx="1"/>
          </p:nvPr>
        </p:nvSpPr>
        <p:spPr>
          <a:xfrm>
            <a:off x="1219200" y="1219200"/>
            <a:ext cx="7498080" cy="4800600"/>
          </a:xfrm>
        </p:spPr>
        <p:txBody>
          <a:bodyPr>
            <a:normAutofit fontScale="85000" lnSpcReduction="20000"/>
          </a:bodyPr>
          <a:lstStyle/>
          <a:p>
            <a:pPr marL="82296" indent="0">
              <a:buNone/>
            </a:pPr>
            <a:r>
              <a:rPr lang="en-US" sz="2000" dirty="0" smtClean="0"/>
              <a:t>“TAGS” </a:t>
            </a:r>
          </a:p>
          <a:p>
            <a:r>
              <a:rPr lang="en-US" sz="2200" dirty="0" smtClean="0"/>
              <a:t>If not tagged, sleep will forget memories it decides you don’t need</a:t>
            </a:r>
          </a:p>
          <a:p>
            <a:pPr marL="82296" indent="0">
              <a:buNone/>
            </a:pPr>
            <a:endParaRPr lang="en-US" sz="2200" dirty="0" smtClean="0"/>
          </a:p>
          <a:p>
            <a:pPr marL="82296" indent="0">
              <a:buNone/>
            </a:pPr>
            <a:r>
              <a:rPr lang="en-US" sz="2200" dirty="0" smtClean="0"/>
              <a:t>How to make sleep cement a memory?</a:t>
            </a:r>
          </a:p>
          <a:p>
            <a:r>
              <a:rPr lang="en-US" sz="2200" dirty="0" smtClean="0"/>
              <a:t>For example: If you think you will be tested,  your brain will remember it</a:t>
            </a:r>
          </a:p>
          <a:p>
            <a:pPr marL="82296" indent="0">
              <a:buNone/>
            </a:pPr>
            <a:endParaRPr lang="en-US" sz="2200" dirty="0"/>
          </a:p>
          <a:p>
            <a:pPr marL="82296" indent="0">
              <a:buNone/>
            </a:pPr>
            <a:r>
              <a:rPr lang="en-US" sz="2200" dirty="0" smtClean="0"/>
              <a:t>Tags might be:</a:t>
            </a:r>
          </a:p>
          <a:p>
            <a:pPr marL="82296" indent="0">
              <a:buNone/>
            </a:pPr>
            <a:r>
              <a:rPr lang="en-US" sz="2200" dirty="0" smtClean="0"/>
              <a:t>  emotional</a:t>
            </a:r>
          </a:p>
          <a:p>
            <a:pPr marL="82296" indent="0">
              <a:buNone/>
            </a:pPr>
            <a:r>
              <a:rPr lang="en-US" sz="2200" dirty="0" smtClean="0"/>
              <a:t>  you were excited about it</a:t>
            </a:r>
          </a:p>
          <a:p>
            <a:pPr marL="82296" indent="0">
              <a:buNone/>
            </a:pPr>
            <a:r>
              <a:rPr lang="en-US" sz="2200" dirty="0" smtClean="0"/>
              <a:t>  pleasurable</a:t>
            </a:r>
          </a:p>
          <a:p>
            <a:pPr marL="82296" indent="0">
              <a:buNone/>
            </a:pPr>
            <a:r>
              <a:rPr lang="en-US" sz="2200" dirty="0"/>
              <a:t> </a:t>
            </a:r>
            <a:r>
              <a:rPr lang="en-US" sz="2200" dirty="0" smtClean="0"/>
              <a:t> made you happy</a:t>
            </a:r>
          </a:p>
          <a:p>
            <a:pPr marL="82296" indent="0">
              <a:buNone/>
            </a:pPr>
            <a:endParaRPr lang="en-US" sz="2200" dirty="0" smtClean="0"/>
          </a:p>
          <a:p>
            <a:pPr marL="82296" indent="0">
              <a:buNone/>
            </a:pPr>
            <a:endParaRPr lang="en-US" sz="1800" dirty="0" smtClean="0"/>
          </a:p>
          <a:p>
            <a:pPr marL="82296" indent="0">
              <a:buNone/>
            </a:pPr>
            <a:r>
              <a:rPr lang="en-US" sz="2200" dirty="0" smtClean="0">
                <a:solidFill>
                  <a:srgbClr val="0070C0"/>
                </a:solidFill>
              </a:rPr>
              <a:t>When does sleep consolidate memory? </a:t>
            </a:r>
          </a:p>
          <a:p>
            <a:pPr marL="82296" indent="0">
              <a:buNone/>
            </a:pPr>
            <a:r>
              <a:rPr lang="en-US" sz="2200" dirty="0"/>
              <a:t>	</a:t>
            </a:r>
            <a:r>
              <a:rPr lang="en-US" sz="2200" dirty="0" smtClean="0"/>
              <a:t> </a:t>
            </a:r>
            <a:r>
              <a:rPr lang="en-US" sz="2200" dirty="0" smtClean="0">
                <a:solidFill>
                  <a:srgbClr val="0070C0"/>
                </a:solidFill>
              </a:rPr>
              <a:t>In stage 3 and 4 deep slow-wave sleep (Non-rem sleep)</a:t>
            </a:r>
            <a:endParaRPr lang="en-US" sz="2200" dirty="0">
              <a:solidFill>
                <a:srgbClr val="0070C0"/>
              </a:solidFill>
            </a:endParaRPr>
          </a:p>
        </p:txBody>
      </p:sp>
    </p:spTree>
    <p:extLst>
      <p:ext uri="{BB962C8B-B14F-4D97-AF65-F5344CB8AC3E}">
        <p14:creationId xmlns:p14="http://schemas.microsoft.com/office/powerpoint/2010/main" val="3273104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190" y="14206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51746" y="2678560"/>
            <a:ext cx="5506454" cy="2554545"/>
          </a:xfrm>
          <a:prstGeom prst="rect">
            <a:avLst/>
          </a:prstGeom>
          <a:noFill/>
        </p:spPr>
        <p:txBody>
          <a:bodyPr wrap="square" rtlCol="0">
            <a:spAutoFit/>
          </a:bodyPr>
          <a:lstStyle/>
          <a:p>
            <a:endParaRPr lang="en-US" sz="2000" dirty="0"/>
          </a:p>
          <a:p>
            <a:r>
              <a:rPr lang="en-US" sz="2000" dirty="0" smtClean="0"/>
              <a:t>Three memories</a:t>
            </a:r>
          </a:p>
          <a:p>
            <a:endParaRPr lang="en-US" sz="2000" dirty="0" smtClean="0"/>
          </a:p>
          <a:p>
            <a:r>
              <a:rPr lang="en-US" sz="2000" dirty="0"/>
              <a:t>	</a:t>
            </a:r>
            <a:r>
              <a:rPr lang="en-US" sz="2000" dirty="0" smtClean="0"/>
              <a:t>1 flashbulb memory (explicit and specific)</a:t>
            </a:r>
          </a:p>
          <a:p>
            <a:endParaRPr lang="en-US" sz="2000" dirty="0"/>
          </a:p>
          <a:p>
            <a:r>
              <a:rPr lang="en-US" sz="2000" dirty="0" smtClean="0"/>
              <a:t>	1 semantics/ not important</a:t>
            </a:r>
          </a:p>
          <a:p>
            <a:endParaRPr lang="en-US" sz="2000" dirty="0"/>
          </a:p>
          <a:p>
            <a:r>
              <a:rPr lang="en-US" sz="2000" dirty="0" smtClean="0"/>
              <a:t>	1 procedural (implicit and general)</a:t>
            </a:r>
            <a:endParaRPr lang="en-US" sz="2000" dirty="0"/>
          </a:p>
        </p:txBody>
      </p:sp>
      <p:sp>
        <p:nvSpPr>
          <p:cNvPr id="6" name="TextBox 5"/>
          <p:cNvSpPr txBox="1"/>
          <p:nvPr/>
        </p:nvSpPr>
        <p:spPr>
          <a:xfrm>
            <a:off x="2590800" y="1907487"/>
            <a:ext cx="5261953" cy="584775"/>
          </a:xfrm>
          <a:prstGeom prst="rect">
            <a:avLst/>
          </a:prstGeom>
          <a:noFill/>
        </p:spPr>
        <p:txBody>
          <a:bodyPr wrap="none" rtlCol="0">
            <a:spAutoFit/>
          </a:bodyPr>
          <a:lstStyle/>
          <a:p>
            <a:pPr lvl="0"/>
            <a:r>
              <a:rPr lang="en-US" sz="3200" dirty="0" smtClean="0">
                <a:solidFill>
                  <a:srgbClr val="0070C0"/>
                </a:solidFill>
              </a:rPr>
              <a:t>OUR COLLECTIVE </a:t>
            </a:r>
            <a:r>
              <a:rPr lang="en-US" sz="3200" dirty="0">
                <a:solidFill>
                  <a:srgbClr val="0070C0"/>
                </a:solidFill>
              </a:rPr>
              <a:t>MEMORY</a:t>
            </a:r>
          </a:p>
        </p:txBody>
      </p:sp>
    </p:spTree>
    <p:extLst>
      <p:ext uri="{BB962C8B-B14F-4D97-AF65-F5344CB8AC3E}">
        <p14:creationId xmlns:p14="http://schemas.microsoft.com/office/powerpoint/2010/main" val="2381365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512822"/>
            <a:ext cx="926965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endParaRPr lang="en-US" sz="1200" dirty="0">
              <a:solidFill>
                <a:prstClr val="black"/>
              </a:solidFill>
              <a:latin typeface="Times New Roman" pitchFamily="18" charset="0"/>
              <a:ea typeface="Calibri" pitchFamily="34" charset="0"/>
              <a:cs typeface="Times New Roman" pitchFamily="18" charset="0"/>
            </a:endParaRPr>
          </a:p>
          <a:p>
            <a:pPr fontAlgn="base">
              <a:spcBef>
                <a:spcPct val="0"/>
              </a:spcBef>
              <a:spcAft>
                <a:spcPct val="0"/>
              </a:spcAft>
            </a:pPr>
            <a:r>
              <a:rPr lang="en-US" sz="1200" dirty="0">
                <a:solidFill>
                  <a:prstClr val="black"/>
                </a:solidFill>
                <a:latin typeface="Times New Roman" pitchFamily="18" charset="0"/>
                <a:ea typeface="Calibri" pitchFamily="34" charset="0"/>
                <a:cs typeface="Times New Roman" pitchFamily="18" charset="0"/>
              </a:rPr>
              <a:t>               </a:t>
            </a:r>
            <a:r>
              <a:rPr lang="en-US" sz="2800" dirty="0">
                <a:solidFill>
                  <a:prstClr val="black"/>
                </a:solidFill>
                <a:latin typeface="Times New Roman" pitchFamily="18" charset="0"/>
                <a:ea typeface="Calibri" pitchFamily="34" charset="0"/>
                <a:cs typeface="Times New Roman" pitchFamily="18" charset="0"/>
              </a:rPr>
              <a:t>    </a:t>
            </a:r>
            <a:endParaRPr lang="en-US" sz="1600" dirty="0">
              <a:solidFill>
                <a:prstClr val="black"/>
              </a:solidFill>
              <a:latin typeface="Arial" pitchFamily="34" charset="0"/>
            </a:endParaRPr>
          </a:p>
        </p:txBody>
      </p:sp>
      <p:sp>
        <p:nvSpPr>
          <p:cNvPr id="6" name="Title 5"/>
          <p:cNvSpPr>
            <a:spLocks noGrp="1"/>
          </p:cNvSpPr>
          <p:nvPr>
            <p:ph type="title"/>
          </p:nvPr>
        </p:nvSpPr>
        <p:spPr>
          <a:xfrm>
            <a:off x="1841163" y="46038"/>
            <a:ext cx="6477000" cy="792162"/>
          </a:xfrm>
        </p:spPr>
        <p:txBody>
          <a:bodyPr>
            <a:normAutofit/>
          </a:bodyPr>
          <a:lstStyle/>
          <a:p>
            <a:r>
              <a:rPr lang="en-US" sz="3200" dirty="0" smtClean="0">
                <a:solidFill>
                  <a:srgbClr val="0070C0"/>
                </a:solidFill>
              </a:rPr>
              <a:t>Dreams include images and memories</a:t>
            </a:r>
            <a:endParaRPr lang="en-US" sz="3200" dirty="0">
              <a:solidFill>
                <a:srgbClr val="0070C0"/>
              </a:solidFill>
            </a:endParaRPr>
          </a:p>
        </p:txBody>
      </p:sp>
      <p:sp>
        <p:nvSpPr>
          <p:cNvPr id="7" name="Content Placeholder 6"/>
          <p:cNvSpPr>
            <a:spLocks noGrp="1"/>
          </p:cNvSpPr>
          <p:nvPr>
            <p:ph idx="1"/>
          </p:nvPr>
        </p:nvSpPr>
        <p:spPr>
          <a:xfrm>
            <a:off x="1091526" y="838200"/>
            <a:ext cx="7086600" cy="4953000"/>
          </a:xfrm>
        </p:spPr>
        <p:txBody>
          <a:bodyPr>
            <a:noAutofit/>
          </a:bodyPr>
          <a:lstStyle/>
          <a:p>
            <a:pPr marL="0" lvl="0" indent="0" eaLnBrk="0" fontAlgn="base" hangingPunct="0">
              <a:spcBef>
                <a:spcPct val="0"/>
              </a:spcBef>
              <a:spcAft>
                <a:spcPct val="0"/>
              </a:spcAft>
              <a:buNone/>
            </a:pPr>
            <a:r>
              <a:rPr lang="en-US" sz="2000"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solidFill>
                  <a:srgbClr val="0070C0"/>
                </a:solidFill>
                <a:effectLst>
                  <a:outerShdw blurRad="38100" dist="38100" dir="2700000" algn="tl">
                    <a:srgbClr val="000000">
                      <a:alpha val="43137"/>
                    </a:srgbClr>
                  </a:outerShdw>
                </a:effectLst>
                <a:cs typeface="Times New Roman" pitchFamily="18" charset="0"/>
              </a:rPr>
              <a:t>Episodic Memory</a:t>
            </a:r>
            <a:endParaRPr lang="en-US" sz="2000" dirty="0" smtClean="0">
              <a:solidFill>
                <a:srgbClr val="0070C0"/>
              </a:solidFill>
              <a:effectLst>
                <a:outerShdw blurRad="38100" dist="38100" dir="2700000" algn="tl">
                  <a:srgbClr val="000000">
                    <a:alpha val="43137"/>
                  </a:srgbClr>
                </a:outerShdw>
              </a:effectLst>
            </a:endParaRPr>
          </a:p>
          <a:p>
            <a:r>
              <a:rPr lang="en-US" sz="1800" dirty="0" smtClean="0">
                <a:solidFill>
                  <a:srgbClr val="0070C0"/>
                </a:solidFill>
                <a:latin typeface="Times New Roman" pitchFamily="18" charset="0"/>
                <a:cs typeface="Times New Roman" pitchFamily="18" charset="0"/>
              </a:rPr>
              <a:t>Memories which are actually perceived and known; </a:t>
            </a:r>
          </a:p>
          <a:p>
            <a:r>
              <a:rPr lang="en-US" sz="1800" dirty="0" smtClean="0">
                <a:solidFill>
                  <a:srgbClr val="0070C0"/>
                </a:solidFill>
                <a:latin typeface="Gill Sans MT" panose="020B0502020104020203" pitchFamily="34" charset="0"/>
              </a:rPr>
              <a:t>Specific</a:t>
            </a:r>
          </a:p>
          <a:p>
            <a:r>
              <a:rPr lang="en-US" sz="1800" dirty="0" smtClean="0">
                <a:solidFill>
                  <a:srgbClr val="0070C0"/>
                </a:solidFill>
                <a:latin typeface="Gill Sans MT" panose="020B0502020104020203" pitchFamily="34" charset="0"/>
              </a:rPr>
              <a:t>Autobiographical</a:t>
            </a:r>
            <a:endParaRPr lang="en-US" sz="1800" dirty="0">
              <a:solidFill>
                <a:srgbClr val="0070C0"/>
              </a:solidFill>
              <a:latin typeface="Gill Sans MT" panose="020B0502020104020203" pitchFamily="34" charset="0"/>
            </a:endParaRPr>
          </a:p>
          <a:p>
            <a:r>
              <a:rPr lang="en-US" sz="1800" dirty="0" smtClean="0">
                <a:solidFill>
                  <a:srgbClr val="0070C0"/>
                </a:solidFill>
                <a:latin typeface="Gill Sans MT" panose="020B0502020104020203" pitchFamily="34" charset="0"/>
              </a:rPr>
              <a:t>Emotional, such as love, fear</a:t>
            </a:r>
            <a:endParaRPr lang="en-US" sz="1800" dirty="0">
              <a:solidFill>
                <a:srgbClr val="0070C0"/>
              </a:solidFill>
              <a:latin typeface="Gill Sans MT" panose="020B0502020104020203" pitchFamily="34" charset="0"/>
            </a:endParaRPr>
          </a:p>
          <a:p>
            <a:r>
              <a:rPr lang="en-US" sz="1800" dirty="0">
                <a:solidFill>
                  <a:srgbClr val="0070C0"/>
                </a:solidFill>
                <a:latin typeface="Gill Sans MT" panose="020B0502020104020203" pitchFamily="34" charset="0"/>
              </a:rPr>
              <a:t>Includes flashbulb </a:t>
            </a:r>
            <a:r>
              <a:rPr lang="en-US" sz="1800" dirty="0" smtClean="0">
                <a:solidFill>
                  <a:srgbClr val="0070C0"/>
                </a:solidFill>
                <a:latin typeface="Gill Sans MT" panose="020B0502020104020203" pitchFamily="34" charset="0"/>
              </a:rPr>
              <a:t>memory</a:t>
            </a:r>
            <a:endParaRPr lang="en-US" sz="2000" dirty="0" smtClean="0">
              <a:solidFill>
                <a:srgbClr val="0070C0"/>
              </a:solidFill>
              <a:latin typeface="Times New Roman" pitchFamily="18" charset="0"/>
              <a:cs typeface="Times New Roman" pitchFamily="18" charset="0"/>
            </a:endParaRPr>
          </a:p>
          <a:p>
            <a:pPr mar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Procedural memory</a:t>
            </a:r>
            <a:endParaRPr lang="en-US" sz="20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is the steps to doing something, or learning to do it</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Procedural memory includes muscle memory (how to play piano)</a:t>
            </a:r>
            <a:endParaRPr lang="en-US" sz="1800" dirty="0" smtClean="0">
              <a:solidFill>
                <a:srgbClr val="0070C0"/>
              </a:solidFill>
              <a:latin typeface="Arial" pitchFamily="34" charset="0"/>
            </a:endParaRPr>
          </a:p>
          <a:p>
            <a:pPr marL="0" lvl="0" indent="0" eaLnBrk="0" fontAlgn="base" hangingPunct="0">
              <a:spcBef>
                <a:spcPct val="0"/>
              </a:spcBef>
              <a:spcAft>
                <a:spcPct val="0"/>
              </a:spcAft>
              <a:buNone/>
            </a:pPr>
            <a:endParaRPr lang="en-US" sz="2000" dirty="0" smtClean="0">
              <a:solidFill>
                <a:srgbClr val="0070C0"/>
              </a:solidFill>
              <a:cs typeface="Times New Roman" pitchFamily="18" charset="0"/>
            </a:endParaRPr>
          </a:p>
          <a:p>
            <a:pPr marL="0" lvl="0" indent="0" eaLnBrk="0" fontAlgn="base" hangingPunct="0">
              <a:spcBef>
                <a:spcPct val="0"/>
              </a:spcBef>
              <a:spcAft>
                <a:spcPct val="0"/>
              </a:spcAft>
              <a:buNone/>
            </a:pPr>
            <a:r>
              <a:rPr lang="en-US" sz="2400" dirty="0" smtClean="0">
                <a:solidFill>
                  <a:srgbClr val="0070C0"/>
                </a:solidFill>
                <a:effectLst>
                  <a:outerShdw blurRad="38100" dist="38100" dir="2700000" algn="tl">
                    <a:srgbClr val="000000">
                      <a:alpha val="43137"/>
                    </a:srgbClr>
                  </a:outerShdw>
                </a:effectLst>
                <a:cs typeface="Times New Roman" pitchFamily="18" charset="0"/>
              </a:rPr>
              <a:t> Semantics</a:t>
            </a:r>
            <a:endParaRPr lang="en-US" sz="2400" dirty="0" smtClean="0">
              <a:solidFill>
                <a:srgbClr val="0070C0"/>
              </a:solidFill>
              <a:effectLst>
                <a:outerShdw blurRad="38100" dist="38100" dir="2700000" algn="tl">
                  <a:srgbClr val="000000">
                    <a:alpha val="43137"/>
                  </a:srgbClr>
                </a:outerShdw>
              </a:effectLst>
            </a:endParaRP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general knowledge, NOT unique to individual</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symbols and meanings that the symbol emotes</a:t>
            </a:r>
          </a:p>
          <a:p>
            <a:pPr marL="0" indent="0" eaLnBrk="0" fontAlgn="base" hangingPunct="0">
              <a:spcBef>
                <a:spcPct val="0"/>
              </a:spcBef>
              <a:spcAft>
                <a:spcPct val="0"/>
              </a:spcAft>
            </a:pPr>
            <a:r>
              <a:rPr lang="en-US" sz="1800" dirty="0" smtClean="0">
                <a:solidFill>
                  <a:srgbClr val="0070C0"/>
                </a:solidFill>
                <a:latin typeface="Times New Roman" pitchFamily="18" charset="0"/>
                <a:cs typeface="Times New Roman" pitchFamily="18" charset="0"/>
              </a:rPr>
              <a:t>   long term memory and implicit  </a:t>
            </a:r>
          </a:p>
          <a:p>
            <a:pPr marL="0" indent="0" eaLnBrk="0" fontAlgn="base" hangingPunct="0">
              <a:spcBef>
                <a:spcPct val="0"/>
              </a:spcBef>
              <a:spcAft>
                <a:spcPct val="0"/>
              </a:spcAft>
              <a:buNone/>
            </a:pPr>
            <a:r>
              <a:rPr lang="en-US" sz="1800" dirty="0" smtClean="0">
                <a:solidFill>
                  <a:srgbClr val="0070C0"/>
                </a:solidFill>
                <a:latin typeface="Times New Roman" pitchFamily="18" charset="0"/>
                <a:cs typeface="Times New Roman" pitchFamily="18" charset="0"/>
              </a:rPr>
              <a:t> </a:t>
            </a:r>
          </a:p>
          <a:p>
            <a:pPr marL="0" indent="0" eaLnBrk="0" fontAlgn="base" hangingPunct="0">
              <a:spcBef>
                <a:spcPct val="0"/>
              </a:spcBef>
              <a:spcAft>
                <a:spcPct val="0"/>
              </a:spcAft>
            </a:pPr>
            <a:endParaRPr lang="en-US" sz="1800" dirty="0" smtClean="0">
              <a:latin typeface="Times New Roman" pitchFamily="18" charset="0"/>
              <a:cs typeface="Times New Roman" pitchFamily="18" charset="0"/>
            </a:endParaRPr>
          </a:p>
          <a:p>
            <a:pPr marL="0" indent="0" eaLnBrk="0" fontAlgn="base" hangingPunct="0">
              <a:spcBef>
                <a:spcPct val="0"/>
              </a:spcBef>
              <a:spcAft>
                <a:spcPct val="0"/>
              </a:spcAft>
            </a:pPr>
            <a:r>
              <a:rPr lang="en-US" sz="1800" dirty="0" smtClean="0">
                <a:cs typeface="Times New Roman" pitchFamily="18" charset="0"/>
              </a:rPr>
              <a:t>  </a:t>
            </a:r>
            <a:r>
              <a:rPr lang="en-US" sz="1800" dirty="0" smtClean="0">
                <a:solidFill>
                  <a:srgbClr val="0070C0"/>
                </a:solidFill>
                <a:cs typeface="Times New Roman" pitchFamily="18" charset="0"/>
              </a:rPr>
              <a:t>Perceptual memory</a:t>
            </a:r>
          </a:p>
          <a:p>
            <a:pPr marL="0" indent="0" eaLnBrk="0" fontAlgn="base" hangingPunct="0">
              <a:spcBef>
                <a:spcPct val="0"/>
              </a:spcBef>
              <a:spcAft>
                <a:spcPct val="0"/>
              </a:spcAft>
            </a:pPr>
            <a:r>
              <a:rPr lang="en-US" sz="1800" dirty="0" smtClean="0">
                <a:solidFill>
                  <a:srgbClr val="0070C0"/>
                </a:solidFill>
                <a:cs typeface="Times New Roman" pitchFamily="18" charset="0"/>
              </a:rPr>
              <a:t>  Conceptual memory</a:t>
            </a:r>
          </a:p>
          <a:p>
            <a:pPr marL="274320" lvl="1" indent="0" eaLnBrk="0" fontAlgn="base" hangingPunct="0">
              <a:spcBef>
                <a:spcPct val="0"/>
              </a:spcBef>
              <a:spcAft>
                <a:spcPct val="0"/>
              </a:spcAft>
            </a:pPr>
            <a:r>
              <a:rPr lang="en-US" sz="1800" dirty="0" smtClean="0">
                <a:solidFill>
                  <a:srgbClr val="0070C0"/>
                </a:solidFill>
                <a:cs typeface="Times New Roman" pitchFamily="18" charset="0"/>
              </a:rPr>
              <a:t>      Abstract</a:t>
            </a:r>
          </a:p>
          <a:p>
            <a:pPr marL="0" lvl="0" indent="0" eaLnBrk="0" fontAlgn="base" hangingPunct="0">
              <a:spcBef>
                <a:spcPct val="0"/>
              </a:spcBef>
              <a:spcAft>
                <a:spcPct val="0"/>
              </a:spcAft>
              <a:buNone/>
            </a:pPr>
            <a:r>
              <a:rPr lang="en-US" sz="1800" dirty="0" smtClean="0">
                <a:solidFill>
                  <a:schemeClr val="accent5">
                    <a:lumMod val="50000"/>
                  </a:schemeClr>
                </a:solidFill>
                <a:cs typeface="Times New Roman" pitchFamily="18" charset="0"/>
              </a:rPr>
              <a:t>	</a:t>
            </a:r>
          </a:p>
          <a:p>
            <a:pPr marL="0" lvl="0" indent="0" eaLnBrk="0" fontAlgn="base" hangingPunct="0">
              <a:spcBef>
                <a:spcPct val="0"/>
              </a:spcBef>
              <a:spcAft>
                <a:spcPct val="0"/>
              </a:spcAft>
              <a:buNone/>
            </a:pPr>
            <a:r>
              <a:rPr lang="en-US" sz="1800" dirty="0" smtClean="0">
                <a:solidFill>
                  <a:schemeClr val="accent5">
                    <a:lumMod val="50000"/>
                  </a:schemeClr>
                </a:solidFill>
                <a:latin typeface="Times New Roman" pitchFamily="18" charset="0"/>
                <a:cs typeface="Times New Roman" pitchFamily="18" charset="0"/>
              </a:rPr>
              <a:t>	</a:t>
            </a:r>
          </a:p>
          <a:p>
            <a:pPr marL="0" lvl="0" indent="0" eaLnBrk="0" fontAlgn="base" hangingPunct="0">
              <a:spcBef>
                <a:spcPct val="0"/>
              </a:spcBef>
              <a:spcAft>
                <a:spcPct val="0"/>
              </a:spcAft>
              <a:buNone/>
            </a:pPr>
            <a:endParaRPr lang="en-US" sz="1800" dirty="0" smtClean="0">
              <a:solidFill>
                <a:schemeClr val="accent5">
                  <a:lumMod val="50000"/>
                </a:schemeClr>
              </a:solidFill>
              <a:latin typeface="Times New Roman" pitchFamily="18" charset="0"/>
              <a:ea typeface="Calibri" pitchFamily="34" charset="0"/>
              <a:cs typeface="Times New Roman" pitchFamily="18" charset="0"/>
            </a:endParaRPr>
          </a:p>
        </p:txBody>
      </p:sp>
      <p:pic>
        <p:nvPicPr>
          <p:cNvPr id="9" name="Picture 8" descr="cow.jpeg"/>
          <p:cNvPicPr>
            <a:picLocks noChangeAspect="1"/>
          </p:cNvPicPr>
          <p:nvPr/>
        </p:nvPicPr>
        <p:blipFill>
          <a:blip r:embed="rId3" cstate="print"/>
          <a:stretch>
            <a:fillRect/>
          </a:stretch>
        </p:blipFill>
        <p:spPr>
          <a:xfrm>
            <a:off x="6324600" y="4648200"/>
            <a:ext cx="2133600" cy="1600200"/>
          </a:xfrm>
          <a:prstGeom prst="rect">
            <a:avLst/>
          </a:prstGeom>
        </p:spPr>
      </p:pic>
    </p:spTree>
    <p:extLst>
      <p:ext uri="{BB962C8B-B14F-4D97-AF65-F5344CB8AC3E}">
        <p14:creationId xmlns:p14="http://schemas.microsoft.com/office/powerpoint/2010/main" val="27624599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71600"/>
            <a:ext cx="3057525" cy="263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5410200"/>
            <a:ext cx="5943600" cy="646331"/>
          </a:xfrm>
          <a:prstGeom prst="rect">
            <a:avLst/>
          </a:prstGeom>
          <a:noFill/>
        </p:spPr>
        <p:txBody>
          <a:bodyPr wrap="square" rtlCol="0">
            <a:spAutoFit/>
          </a:bodyPr>
          <a:lstStyle/>
          <a:p>
            <a:r>
              <a:rPr lang="en-US" dirty="0">
                <a:solidFill>
                  <a:prstClr val="black"/>
                </a:solidFill>
              </a:rPr>
              <a:t>Sir Arthur </a:t>
            </a:r>
            <a:r>
              <a:rPr lang="en-US" dirty="0" err="1">
                <a:solidFill>
                  <a:prstClr val="black"/>
                </a:solidFill>
              </a:rPr>
              <a:t>Tansley</a:t>
            </a:r>
            <a:r>
              <a:rPr lang="en-US" dirty="0">
                <a:solidFill>
                  <a:prstClr val="black"/>
                </a:solidFill>
              </a:rPr>
              <a:t>,  a botanist who later became a psychologist </a:t>
            </a:r>
          </a:p>
          <a:p>
            <a:r>
              <a:rPr lang="en-US" dirty="0">
                <a:solidFill>
                  <a:prstClr val="black"/>
                </a:solidFill>
              </a:rPr>
              <a:t>      famous for the idea that ecosystems are self-organizing</a:t>
            </a:r>
          </a:p>
        </p:txBody>
      </p:sp>
    </p:spTree>
    <p:extLst>
      <p:ext uri="{BB962C8B-B14F-4D97-AF65-F5344CB8AC3E}">
        <p14:creationId xmlns:p14="http://schemas.microsoft.com/office/powerpoint/2010/main" val="3149976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620000" cy="12192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r>
              <a:rPr lang="en-US" sz="3100" b="1" dirty="0" smtClean="0">
                <a:solidFill>
                  <a:srgbClr val="7030A0"/>
                </a:solidFill>
                <a:latin typeface="Perpetua Titling MT" pitchFamily="18" charset="0"/>
              </a:rPr>
              <a:t/>
            </a:r>
            <a:br>
              <a:rPr lang="en-US" sz="3100" b="1" dirty="0" smtClean="0">
                <a:solidFill>
                  <a:srgbClr val="7030A0"/>
                </a:solidFill>
                <a:latin typeface="Perpetua Titling MT" pitchFamily="18" charset="0"/>
              </a:rPr>
            </a:br>
            <a:r>
              <a:rPr lang="en-US" sz="3100" b="1" dirty="0" smtClean="0">
                <a:solidFill>
                  <a:srgbClr val="7030A0"/>
                </a:solidFill>
                <a:latin typeface="Perpetua Titling MT" pitchFamily="18" charset="0"/>
              </a:rPr>
              <a:t>	</a:t>
            </a:r>
            <a:r>
              <a:rPr lang="en-US" sz="2700" b="1" dirty="0" smtClean="0">
                <a:solidFill>
                  <a:srgbClr val="7030A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5" name="TextBox 4"/>
          <p:cNvSpPr txBox="1"/>
          <p:nvPr/>
        </p:nvSpPr>
        <p:spPr>
          <a:xfrm>
            <a:off x="1143000" y="5715001"/>
            <a:ext cx="7848600" cy="646331"/>
          </a:xfrm>
          <a:prstGeom prst="rect">
            <a:avLst/>
          </a:prstGeom>
          <a:noFill/>
          <a:ln w="28575">
            <a:noFill/>
          </a:ln>
        </p:spPr>
        <p:txBody>
          <a:bodyPr wrap="square" rtlCol="0">
            <a:spAutoFit/>
          </a:bodyPr>
          <a:lstStyle/>
          <a:p>
            <a:pPr>
              <a:buFont typeface="Wingdings" pitchFamily="2" charset="2"/>
              <a:buChar char="ü"/>
            </a:pPr>
            <a:r>
              <a:rPr lang="en-US" dirty="0">
                <a:solidFill>
                  <a:srgbClr val="7030A0"/>
                </a:solidFill>
              </a:rPr>
              <a:t>Dreams provide a path to the unconscious areas of the mind, </a:t>
            </a:r>
          </a:p>
          <a:p>
            <a:r>
              <a:rPr lang="en-US" dirty="0">
                <a:solidFill>
                  <a:srgbClr val="7030A0"/>
                </a:solidFill>
              </a:rPr>
              <a:t>          and can be a map for the dreamer to anticipate difficulties and obstacles</a:t>
            </a:r>
          </a:p>
        </p:txBody>
      </p:sp>
      <p:sp>
        <p:nvSpPr>
          <p:cNvPr id="6" name="TextBox 5"/>
          <p:cNvSpPr txBox="1"/>
          <p:nvPr/>
        </p:nvSpPr>
        <p:spPr>
          <a:xfrm>
            <a:off x="990600" y="3429000"/>
            <a:ext cx="6781800" cy="2031325"/>
          </a:xfrm>
          <a:prstGeom prst="rect">
            <a:avLst/>
          </a:prstGeom>
          <a:noFill/>
        </p:spPr>
        <p:txBody>
          <a:bodyPr wrap="square" rtlCol="0">
            <a:spAutoFit/>
          </a:bodyPr>
          <a:lstStyle/>
          <a:p>
            <a:endParaRPr lang="en-US" b="1" dirty="0">
              <a:solidFill>
                <a:srgbClr val="7030A0"/>
              </a:solidFill>
            </a:endParaRPr>
          </a:p>
          <a:p>
            <a:r>
              <a:rPr lang="en-US" b="1" dirty="0">
                <a:solidFill>
                  <a:srgbClr val="7030A0"/>
                </a:solidFill>
              </a:rPr>
              <a:t>Analyzed thousands of dreams from diaries</a:t>
            </a:r>
          </a:p>
          <a:p>
            <a:pPr lvl="1">
              <a:buFont typeface="Wingdings" pitchFamily="2" charset="2"/>
              <a:buChar char="v"/>
            </a:pPr>
            <a:r>
              <a:rPr lang="en-US" dirty="0">
                <a:solidFill>
                  <a:srgbClr val="7030A0"/>
                </a:solidFill>
              </a:rPr>
              <a:t>Developed a quantitative coding system for content</a:t>
            </a:r>
          </a:p>
          <a:p>
            <a:pPr lvl="1">
              <a:buFont typeface="Wingdings" pitchFamily="2" charset="2"/>
              <a:buChar char="v"/>
            </a:pPr>
            <a:r>
              <a:rPr lang="en-US" dirty="0">
                <a:solidFill>
                  <a:srgbClr val="7030A0"/>
                </a:solidFill>
              </a:rPr>
              <a:t>Looked for patterns</a:t>
            </a:r>
          </a:p>
          <a:p>
            <a:pPr lvl="1">
              <a:buFont typeface="Wingdings" pitchFamily="2" charset="2"/>
              <a:buChar char="v"/>
            </a:pPr>
            <a:r>
              <a:rPr lang="en-US" dirty="0">
                <a:solidFill>
                  <a:srgbClr val="7030A0"/>
                </a:solidFill>
              </a:rPr>
              <a:t>Methodical, empirical</a:t>
            </a:r>
          </a:p>
          <a:p>
            <a:pPr lvl="1">
              <a:buFont typeface="Wingdings" pitchFamily="2" charset="2"/>
              <a:buChar char="v"/>
            </a:pPr>
            <a:r>
              <a:rPr lang="en-US" dirty="0">
                <a:solidFill>
                  <a:srgbClr val="7030A0"/>
                </a:solidFill>
              </a:rPr>
              <a:t>Believed meaningful predictions could be made about </a:t>
            </a:r>
          </a:p>
          <a:p>
            <a:pPr lvl="1"/>
            <a:r>
              <a:rPr lang="en-US" dirty="0">
                <a:solidFill>
                  <a:srgbClr val="7030A0"/>
                </a:solidFill>
              </a:rPr>
              <a:t>       dreamer’s behavior and lifestyle</a:t>
            </a:r>
          </a:p>
        </p:txBody>
      </p:sp>
      <p:sp>
        <p:nvSpPr>
          <p:cNvPr id="10" name="Content Placeholder 9"/>
          <p:cNvSpPr>
            <a:spLocks noGrp="1"/>
          </p:cNvSpPr>
          <p:nvPr>
            <p:ph idx="1"/>
          </p:nvPr>
        </p:nvSpPr>
        <p:spPr>
          <a:xfrm>
            <a:off x="2971800" y="1752600"/>
            <a:ext cx="5791200" cy="1066800"/>
          </a:xfrm>
        </p:spPr>
        <p:txBody>
          <a:bodyPr>
            <a:normAutofit/>
          </a:bodyPr>
          <a:lstStyle/>
          <a:p>
            <a:pPr>
              <a:buNone/>
            </a:pPr>
            <a:r>
              <a:rPr lang="en-US" sz="2000" b="1" dirty="0" smtClean="0">
                <a:solidFill>
                  <a:srgbClr val="7030A0"/>
                </a:solidFill>
              </a:rPr>
              <a:t>  </a:t>
            </a:r>
            <a:r>
              <a:rPr lang="en-US" sz="2000" b="1" dirty="0" smtClean="0">
                <a:solidFill>
                  <a:srgbClr val="00B050"/>
                </a:solidFill>
              </a:rPr>
              <a:t>The goal is not to understand the dream-</a:t>
            </a:r>
          </a:p>
          <a:p>
            <a:pPr>
              <a:buNone/>
            </a:pPr>
            <a:r>
              <a:rPr lang="en-US" sz="2000" b="1" dirty="0" smtClean="0">
                <a:solidFill>
                  <a:srgbClr val="00B050"/>
                </a:solidFill>
              </a:rPr>
              <a:t>             But to understand the dreamer</a:t>
            </a:r>
          </a:p>
          <a:p>
            <a:endParaRPr lang="en-US" dirty="0" smtClean="0"/>
          </a:p>
          <a:p>
            <a:endParaRPr lang="en-US" dirty="0"/>
          </a:p>
        </p:txBody>
      </p:sp>
      <p:pic>
        <p:nvPicPr>
          <p:cNvPr id="16" name="Content Placeholder 4" descr="nj7245-468a-i1.0.jpg"/>
          <p:cNvPicPr>
            <a:picLocks noChangeAspect="1"/>
          </p:cNvPicPr>
          <p:nvPr/>
        </p:nvPicPr>
        <p:blipFill>
          <a:blip r:embed="rId3" cstate="print"/>
          <a:stretch>
            <a:fillRect/>
          </a:stretch>
        </p:blipFill>
        <p:spPr>
          <a:xfrm>
            <a:off x="228600" y="1371600"/>
            <a:ext cx="2667000" cy="2013215"/>
          </a:xfrm>
          <a:prstGeom prst="rect">
            <a:avLst/>
          </a:prstGeom>
        </p:spPr>
      </p:pic>
      <p:pic>
        <p:nvPicPr>
          <p:cNvPr id="17" name="Picture 4" descr="https://encrypted-tbn3.google.com/images?q=tbn:ANd9GcROTa50VZk3DuqCa9ORsm5qxRigX3iCjGmIIaebqMHzsDVRRx6rWQ"/>
          <p:cNvPicPr>
            <a:picLocks noChangeAspect="1" noChangeArrowheads="1"/>
          </p:cNvPicPr>
          <p:nvPr/>
        </p:nvPicPr>
        <p:blipFill>
          <a:blip r:embed="rId4" cstate="print"/>
          <a:srcRect/>
          <a:stretch>
            <a:fillRect/>
          </a:stretch>
        </p:blipFill>
        <p:spPr bwMode="auto">
          <a:xfrm>
            <a:off x="6934200" y="2971800"/>
            <a:ext cx="1752600" cy="2593029"/>
          </a:xfrm>
          <a:prstGeom prst="rect">
            <a:avLst/>
          </a:prstGeom>
          <a:noFill/>
        </p:spPr>
      </p:pic>
    </p:spTree>
    <p:extLst>
      <p:ext uri="{BB962C8B-B14F-4D97-AF65-F5344CB8AC3E}">
        <p14:creationId xmlns:p14="http://schemas.microsoft.com/office/powerpoint/2010/main" val="223449419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30000">
              <a:srgbClr val="0819FB"/>
            </a:gs>
            <a:gs pos="52000">
              <a:srgbClr val="1A8D48"/>
            </a:gs>
            <a:gs pos="60000">
              <a:srgbClr val="FFFF00"/>
            </a:gs>
            <a:gs pos="73000">
              <a:srgbClr val="EE3F17"/>
            </a:gs>
            <a:gs pos="88000">
              <a:srgbClr val="E81766"/>
            </a:gs>
            <a:gs pos="100000">
              <a:srgbClr val="A603AB"/>
            </a:gs>
          </a:gsLst>
          <a:lin ang="186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979714" y="5219857"/>
            <a:ext cx="8610600" cy="707886"/>
          </a:xfrm>
          <a:prstGeom prst="rect">
            <a:avLst/>
          </a:prstGeom>
        </p:spPr>
        <p:txBody>
          <a:bodyPr wrap="square">
            <a:spAutoFit/>
          </a:bodyPr>
          <a:lstStyle/>
          <a:p>
            <a:pPr lvl="0">
              <a:buFont typeface="Wingdings" pitchFamily="2" charset="2"/>
              <a:buChar char="ü"/>
            </a:pPr>
            <a:r>
              <a:rPr lang="en-US" sz="2000" dirty="0">
                <a:latin typeface="Gill Sans MT"/>
              </a:rPr>
              <a:t>Dreams provide a path to the unconscious areas of the mind, </a:t>
            </a:r>
          </a:p>
          <a:p>
            <a:pPr lvl="0"/>
            <a:r>
              <a:rPr lang="en-US" sz="2000" dirty="0">
                <a:latin typeface="Gill Sans MT"/>
              </a:rPr>
              <a:t>        </a:t>
            </a:r>
            <a:r>
              <a:rPr lang="en-US" sz="2000" dirty="0" smtClean="0">
                <a:latin typeface="Gill Sans MT"/>
              </a:rPr>
              <a:t>and </a:t>
            </a:r>
            <a:r>
              <a:rPr lang="en-US" sz="2000" dirty="0">
                <a:latin typeface="Gill Sans MT"/>
              </a:rPr>
              <a:t>can be a map for the dreamer to anticipate difficulties and obstacles</a:t>
            </a:r>
          </a:p>
        </p:txBody>
      </p:sp>
      <p:sp>
        <p:nvSpPr>
          <p:cNvPr id="3" name="Rectangle 2"/>
          <p:cNvSpPr/>
          <p:nvPr/>
        </p:nvSpPr>
        <p:spPr>
          <a:xfrm>
            <a:off x="3352800" y="2380684"/>
            <a:ext cx="5562600" cy="2246769"/>
          </a:xfrm>
          <a:prstGeom prst="rect">
            <a:avLst/>
          </a:prstGeom>
        </p:spPr>
        <p:txBody>
          <a:bodyPr wrap="square">
            <a:spAutoFit/>
          </a:bodyPr>
          <a:lstStyle/>
          <a:p>
            <a:pPr marL="1257300" lvl="2" indent="-342900">
              <a:buFont typeface="Wingdings" panose="05000000000000000000" pitchFamily="2" charset="2"/>
              <a:buChar char="Ø"/>
            </a:pPr>
            <a:r>
              <a:rPr lang="en-US" sz="2000" dirty="0">
                <a:solidFill>
                  <a:srgbClr val="002060"/>
                </a:solidFill>
              </a:rPr>
              <a:t>A dream is a work of art</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 Metaphor </a:t>
            </a:r>
            <a:r>
              <a:rPr lang="en-US" sz="2000" dirty="0">
                <a:solidFill>
                  <a:srgbClr val="002060"/>
                </a:solidFill>
              </a:rPr>
              <a:t>isn’t necessarily a  metaphor</a:t>
            </a:r>
          </a:p>
          <a:p>
            <a:pPr marL="1257300" lvl="2" indent="-342900">
              <a:buFont typeface="Arial" panose="020B0604020202020204" pitchFamily="34" charset="0"/>
              <a:buChar char="•"/>
            </a:pPr>
            <a:r>
              <a:rPr lang="en-US" sz="2000" dirty="0">
                <a:solidFill>
                  <a:srgbClr val="002060"/>
                </a:solidFill>
              </a:rPr>
              <a:t>It can be a pun or a slang</a:t>
            </a:r>
          </a:p>
          <a:p>
            <a:pPr lvl="2"/>
            <a:endParaRPr lang="en-US" sz="2000" dirty="0">
              <a:solidFill>
                <a:srgbClr val="002060"/>
              </a:solidFill>
            </a:endParaRPr>
          </a:p>
          <a:p>
            <a:pPr marL="1257300" lvl="2" indent="-342900">
              <a:buFont typeface="Wingdings" panose="05000000000000000000" pitchFamily="2" charset="2"/>
              <a:buChar char="Ø"/>
            </a:pPr>
            <a:r>
              <a:rPr lang="en-US" sz="2000" dirty="0" smtClean="0">
                <a:solidFill>
                  <a:srgbClr val="002060"/>
                </a:solidFill>
              </a:rPr>
              <a:t>He </a:t>
            </a:r>
            <a:r>
              <a:rPr lang="en-US" sz="2000" dirty="0">
                <a:solidFill>
                  <a:srgbClr val="002060"/>
                </a:solidFill>
              </a:rPr>
              <a:t>didn’t </a:t>
            </a:r>
            <a:r>
              <a:rPr lang="en-US" sz="2000" dirty="0" smtClean="0">
                <a:solidFill>
                  <a:srgbClr val="002060"/>
                </a:solidFill>
              </a:rPr>
              <a:t>think dreams  were </a:t>
            </a:r>
            <a:r>
              <a:rPr lang="en-US" sz="2000" dirty="0">
                <a:solidFill>
                  <a:srgbClr val="002060"/>
                </a:solidFill>
              </a:rPr>
              <a:t>a disguise </a:t>
            </a:r>
          </a:p>
          <a:p>
            <a:pPr marL="1257300" lvl="2" indent="-342900">
              <a:buFont typeface="Arial" panose="020B0604020202020204" pitchFamily="34" charset="0"/>
              <a:buChar char="•"/>
            </a:pPr>
            <a:r>
              <a:rPr lang="en-US" sz="2000" dirty="0">
                <a:solidFill>
                  <a:srgbClr val="002060"/>
                </a:solidFill>
              </a:rPr>
              <a:t> not hidden expression</a:t>
            </a:r>
          </a:p>
        </p:txBody>
      </p:sp>
      <p:sp>
        <p:nvSpPr>
          <p:cNvPr id="6" name="Title 5"/>
          <p:cNvSpPr>
            <a:spLocks noGrp="1"/>
          </p:cNvSpPr>
          <p:nvPr>
            <p:ph type="title"/>
          </p:nvPr>
        </p:nvSpPr>
        <p:spPr>
          <a:xfrm>
            <a:off x="1417320" y="304800"/>
            <a:ext cx="7498080" cy="1143000"/>
          </a:xfrm>
        </p:spPr>
        <p:txBody>
          <a:bodyPr/>
          <a:lstStyle/>
          <a:p>
            <a:pPr marL="457200" lvl="1" rtl="0"/>
            <a:r>
              <a:rPr lang="en-US" sz="2800" b="1" kern="1200" dirty="0">
                <a:solidFill>
                  <a:srgbClr val="0070C0"/>
                </a:solidFill>
                <a:latin typeface="Gill Sans MT"/>
              </a:rPr>
              <a:t>One picture is worth a thousand words</a:t>
            </a:r>
            <a:br>
              <a:rPr lang="en-US" sz="2800" b="1" kern="1200" dirty="0">
                <a:solidFill>
                  <a:srgbClr val="0070C0"/>
                </a:solidFill>
                <a:latin typeface="Gill Sans MT"/>
              </a:rPr>
            </a:br>
            <a:endParaRPr lang="en-US" dirty="0">
              <a:solidFill>
                <a:srgbClr val="0070C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86282"/>
            <a:ext cx="352381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386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44000">
              <a:srgbClr val="66008F"/>
            </a:gs>
            <a:gs pos="73000">
              <a:srgbClr val="BA0066"/>
            </a:gs>
            <a:gs pos="89999">
              <a:srgbClr val="FF0000"/>
            </a:gs>
            <a:gs pos="100000">
              <a:srgbClr val="FF8200"/>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498080" cy="1143000"/>
          </a:xfrm>
        </p:spPr>
        <p:txBody>
          <a:bodyPr>
            <a:normAutofit fontScale="90000"/>
          </a:bodyPr>
          <a:lstStyle/>
          <a:p>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4400" b="1" dirty="0" smtClean="0">
                <a:solidFill>
                  <a:schemeClr val="accent3">
                    <a:lumMod val="50000"/>
                  </a:schemeClr>
                </a:solidFill>
                <a:latin typeface="Perpetua Titling MT" pitchFamily="18" charset="0"/>
              </a:rPr>
              <a:t> </a:t>
            </a:r>
            <a:br>
              <a:rPr lang="en-US" sz="4400" b="1" dirty="0" smtClean="0">
                <a:solidFill>
                  <a:schemeClr val="accent3">
                    <a:lumMod val="50000"/>
                  </a:schemeClr>
                </a:solidFill>
                <a:latin typeface="Perpetua Titling MT" pitchFamily="18" charset="0"/>
              </a:rPr>
            </a:br>
            <a:r>
              <a:rPr lang="en-US" sz="3100" b="1" dirty="0" smtClean="0">
                <a:solidFill>
                  <a:srgbClr val="002060"/>
                </a:solidFill>
                <a:latin typeface="Perpetua Titling MT" pitchFamily="18" charset="0"/>
              </a:rPr>
              <a:t>Calvin Hall:  </a:t>
            </a:r>
            <a:br>
              <a:rPr lang="en-US" sz="3100" b="1" dirty="0" smtClean="0">
                <a:solidFill>
                  <a:srgbClr val="002060"/>
                </a:solidFill>
                <a:latin typeface="Perpetua Titling MT" pitchFamily="18" charset="0"/>
              </a:rPr>
            </a:br>
            <a:r>
              <a:rPr lang="en-US" sz="3100" b="1" dirty="0" smtClean="0">
                <a:solidFill>
                  <a:srgbClr val="002060"/>
                </a:solidFill>
                <a:latin typeface="Perpetua Titling MT" pitchFamily="18" charset="0"/>
              </a:rPr>
              <a:t>	</a:t>
            </a:r>
            <a:r>
              <a:rPr lang="en-US" sz="2700" b="1" dirty="0" smtClean="0">
                <a:solidFill>
                  <a:srgbClr val="002060"/>
                </a:solidFill>
                <a:effectLst/>
              </a:rPr>
              <a:t>Dreams are a cognitive process </a:t>
            </a:r>
            <a:r>
              <a:rPr lang="en-US" sz="3100" b="1" dirty="0" smtClean="0">
                <a:solidFill>
                  <a:srgbClr val="002060"/>
                </a:solidFill>
                <a:latin typeface="Perpetua Titling MT" pitchFamily="18" charset="0"/>
              </a:rPr>
              <a:t/>
            </a:r>
            <a:br>
              <a:rPr lang="en-US" sz="3100" b="1" dirty="0" smtClean="0">
                <a:solidFill>
                  <a:srgbClr val="002060"/>
                </a:solidFill>
                <a:latin typeface="Perpetua Titling MT" pitchFamily="18" charset="0"/>
              </a:rPr>
            </a:br>
            <a:r>
              <a:rPr lang="en-US" sz="3100" b="1" dirty="0" smtClean="0">
                <a:solidFill>
                  <a:schemeClr val="accent6">
                    <a:lumMod val="75000"/>
                  </a:schemeClr>
                </a:solidFill>
                <a:latin typeface="Perpetua Titling MT" pitchFamily="18" charset="0"/>
              </a:rPr>
              <a:t/>
            </a:r>
            <a:br>
              <a:rPr lang="en-US" sz="3100" b="1" dirty="0" smtClean="0">
                <a:solidFill>
                  <a:schemeClr val="accent6">
                    <a:lumMod val="75000"/>
                  </a:schemeClr>
                </a:solidFill>
                <a:latin typeface="Perpetua Titling MT" pitchFamily="18" charset="0"/>
              </a:rPr>
            </a:br>
            <a:r>
              <a:rPr lang="en-US" sz="3100" b="1" dirty="0" smtClean="0">
                <a:solidFill>
                  <a:schemeClr val="accent6">
                    <a:lumMod val="75000"/>
                  </a:schemeClr>
                </a:solidFill>
                <a:latin typeface="Perpetua Titling MT" pitchFamily="18" charset="0"/>
              </a:rPr>
              <a:t>									</a:t>
            </a:r>
            <a:r>
              <a:rPr lang="en-US" sz="3600" b="1" dirty="0" smtClean="0">
                <a:solidFill>
                  <a:schemeClr val="accent6">
                    <a:lumMod val="75000"/>
                  </a:schemeClr>
                </a:solidFill>
                <a:latin typeface="Perpetua Titling MT" pitchFamily="18" charset="0"/>
              </a:rPr>
              <a:t/>
            </a:r>
            <a:br>
              <a:rPr lang="en-US" sz="3600" b="1" dirty="0" smtClean="0">
                <a:solidFill>
                  <a:schemeClr val="accent6">
                    <a:lumMod val="75000"/>
                  </a:schemeClr>
                </a:solidFill>
                <a:latin typeface="Perpetua Titling MT" pitchFamily="18" charset="0"/>
              </a:rPr>
            </a:br>
            <a:r>
              <a:rPr lang="en-US" sz="3600" b="1" dirty="0" smtClean="0">
                <a:solidFill>
                  <a:schemeClr val="accent6">
                    <a:lumMod val="75000"/>
                  </a:schemeClr>
                </a:solidFill>
                <a:latin typeface="+mn-lt"/>
              </a:rPr>
              <a:t/>
            </a:r>
            <a:br>
              <a:rPr lang="en-US" sz="3600" b="1" dirty="0" smtClean="0">
                <a:solidFill>
                  <a:schemeClr val="accent6">
                    <a:lumMod val="75000"/>
                  </a:schemeClr>
                </a:solidFill>
                <a:latin typeface="+mn-lt"/>
              </a:rPr>
            </a:br>
            <a:r>
              <a:rPr lang="en-US" dirty="0" smtClean="0"/>
              <a:t/>
            </a:r>
            <a:br>
              <a:rPr lang="en-US" dirty="0" smtClean="0"/>
            </a:br>
            <a:endParaRPr lang="en-US" dirty="0"/>
          </a:p>
        </p:txBody>
      </p:sp>
      <p:sp>
        <p:nvSpPr>
          <p:cNvPr id="9" name="TextBox 8"/>
          <p:cNvSpPr txBox="1"/>
          <p:nvPr/>
        </p:nvSpPr>
        <p:spPr>
          <a:xfrm>
            <a:off x="2438400" y="1295400"/>
            <a:ext cx="7543800" cy="5355312"/>
          </a:xfrm>
          <a:prstGeom prst="rect">
            <a:avLst/>
          </a:prstGeom>
          <a:noFill/>
        </p:spPr>
        <p:txBody>
          <a:bodyPr wrap="square" rtlCol="0">
            <a:spAutoFit/>
          </a:bodyPr>
          <a:lstStyle/>
          <a:p>
            <a:pPr lvl="1">
              <a:buClr>
                <a:srgbClr val="C00000"/>
              </a:buClr>
              <a:buSzPct val="100000"/>
            </a:pPr>
            <a:r>
              <a:rPr lang="en-US" b="1" dirty="0">
                <a:solidFill>
                  <a:schemeClr val="accent5">
                    <a:lumMod val="75000"/>
                  </a:schemeClr>
                </a:solidFill>
              </a:rPr>
              <a:t>Concepts of Self</a:t>
            </a:r>
            <a:r>
              <a:rPr lang="en-US" dirty="0">
                <a:solidFill>
                  <a:schemeClr val="accent5">
                    <a:lumMod val="75000"/>
                  </a:schemeClr>
                </a:solidFill>
              </a:rPr>
              <a:t> </a:t>
            </a:r>
          </a:p>
          <a:p>
            <a:pPr lvl="1">
              <a:buClr>
                <a:srgbClr val="C00000"/>
              </a:buClr>
              <a:buSzPct val="100000"/>
            </a:pPr>
            <a:r>
              <a:rPr lang="en-US" dirty="0">
                <a:solidFill>
                  <a:schemeClr val="accent5">
                    <a:lumMod val="75000"/>
                  </a:schemeClr>
                </a:solidFill>
              </a:rPr>
              <a:t>refer to the types or number of roles you play in your dreams</a:t>
            </a:r>
          </a:p>
          <a:p>
            <a:pPr lvl="1">
              <a:buClr>
                <a:srgbClr val="C00000"/>
              </a:buClr>
              <a:buSzPct val="100000"/>
            </a:pP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other people </a:t>
            </a:r>
            <a:r>
              <a:rPr lang="en-US" dirty="0">
                <a:solidFill>
                  <a:schemeClr val="accent5">
                    <a:lumMod val="75000"/>
                  </a:schemeClr>
                </a:solidFill>
              </a:rPr>
              <a:t>are the roles other people play </a:t>
            </a:r>
          </a:p>
          <a:p>
            <a:pPr lvl="1">
              <a:buClr>
                <a:srgbClr val="C00000"/>
              </a:buClr>
              <a:buSzPct val="100000"/>
            </a:pPr>
            <a:r>
              <a:rPr lang="en-US" dirty="0">
                <a:solidFill>
                  <a:schemeClr val="accent5">
                    <a:lumMod val="75000"/>
                  </a:schemeClr>
                </a:solidFill>
              </a:rPr>
              <a:t>in your dreams. Consider your feelings toward them and how </a:t>
            </a:r>
          </a:p>
          <a:p>
            <a:pPr lvl="1">
              <a:buClr>
                <a:srgbClr val="C00000"/>
              </a:buClr>
              <a:buSzPct val="100000"/>
            </a:pPr>
            <a:r>
              <a:rPr lang="en-US" dirty="0">
                <a:solidFill>
                  <a:schemeClr val="accent5">
                    <a:lumMod val="75000"/>
                  </a:schemeClr>
                </a:solidFill>
              </a:rPr>
              <a:t>you interact with them</a:t>
            </a:r>
          </a:p>
          <a:p>
            <a:pPr lvl="1">
              <a:buClr>
                <a:srgbClr val="C00000"/>
              </a:buClr>
              <a:buSzPct val="100000"/>
            </a:pPr>
            <a:endParaRPr lang="en-US"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the world </a:t>
            </a:r>
            <a:r>
              <a:rPr lang="en-US" dirty="0">
                <a:solidFill>
                  <a:schemeClr val="accent5">
                    <a:lumMod val="75000"/>
                  </a:schemeClr>
                </a:solidFill>
              </a:rPr>
              <a:t>represent the dream surrounding </a:t>
            </a:r>
          </a:p>
          <a:p>
            <a:pPr lvl="1">
              <a:buClr>
                <a:srgbClr val="C00000"/>
              </a:buClr>
              <a:buSzPct val="100000"/>
            </a:pPr>
            <a:r>
              <a:rPr lang="en-US" dirty="0">
                <a:solidFill>
                  <a:schemeClr val="accent5">
                    <a:lumMod val="75000"/>
                  </a:schemeClr>
                </a:solidFill>
              </a:rPr>
              <a:t>and landscape. The adjectives you use to describe your </a:t>
            </a:r>
          </a:p>
          <a:p>
            <a:pPr lvl="1">
              <a:buClr>
                <a:srgbClr val="C00000"/>
              </a:buClr>
              <a:buSzPct val="100000"/>
            </a:pPr>
            <a:r>
              <a:rPr lang="en-US" dirty="0">
                <a:solidFill>
                  <a:schemeClr val="accent5">
                    <a:lumMod val="75000"/>
                  </a:schemeClr>
                </a:solidFill>
              </a:rPr>
              <a:t>dreamscape is how you view the world. </a:t>
            </a:r>
          </a:p>
          <a:p>
            <a:pPr lvl="1">
              <a:buClr>
                <a:srgbClr val="C00000"/>
              </a:buClr>
              <a:buSzPct val="100000"/>
            </a:pPr>
            <a:endParaRPr lang="en-US" b="1" dirty="0">
              <a:solidFill>
                <a:schemeClr val="accent5">
                  <a:lumMod val="75000"/>
                </a:schemeClr>
              </a:solidFill>
            </a:endParaRPr>
          </a:p>
          <a:p>
            <a:pPr lvl="1">
              <a:buClr>
                <a:srgbClr val="C00000"/>
              </a:buClr>
              <a:buSzPct val="100000"/>
            </a:pPr>
            <a:r>
              <a:rPr lang="en-US" b="1" dirty="0">
                <a:solidFill>
                  <a:schemeClr val="accent5">
                    <a:lumMod val="75000"/>
                  </a:schemeClr>
                </a:solidFill>
              </a:rPr>
              <a:t>Concepts of impulses, prohibitions and penalties</a:t>
            </a:r>
            <a:r>
              <a:rPr lang="en-US" dirty="0">
                <a:solidFill>
                  <a:schemeClr val="accent5">
                    <a:lumMod val="75000"/>
                  </a:schemeClr>
                </a:solidFill>
              </a:rPr>
              <a:t> </a:t>
            </a:r>
          </a:p>
          <a:p>
            <a:pPr lvl="1">
              <a:buClr>
                <a:srgbClr val="C00000"/>
              </a:buClr>
              <a:buSzPct val="100000"/>
            </a:pPr>
            <a:r>
              <a:rPr lang="en-US" dirty="0">
                <a:solidFill>
                  <a:schemeClr val="accent5">
                    <a:lumMod val="75000"/>
                  </a:schemeClr>
                </a:solidFill>
              </a:rPr>
              <a:t>indicate your behavior and how it is ruled by impulses and </a:t>
            </a:r>
          </a:p>
          <a:p>
            <a:pPr lvl="1">
              <a:buClr>
                <a:srgbClr val="C00000"/>
              </a:buClr>
              <a:buSzPct val="100000"/>
            </a:pPr>
            <a:r>
              <a:rPr lang="en-US" dirty="0">
                <a:solidFill>
                  <a:schemeClr val="accent5">
                    <a:lumMod val="75000"/>
                  </a:schemeClr>
                </a:solidFill>
              </a:rPr>
              <a:t>punishment.</a:t>
            </a:r>
            <a:r>
              <a:rPr lang="en-US" b="1" dirty="0">
                <a:solidFill>
                  <a:schemeClr val="accent5">
                    <a:lumMod val="75000"/>
                  </a:schemeClr>
                </a:solidFill>
              </a:rPr>
              <a:t> </a:t>
            </a:r>
          </a:p>
          <a:p>
            <a:pPr lvl="1">
              <a:buClr>
                <a:srgbClr val="C00000"/>
              </a:buClr>
              <a:buSzPct val="100000"/>
            </a:pPr>
            <a:r>
              <a:rPr lang="en-US" b="1" dirty="0">
                <a:solidFill>
                  <a:schemeClr val="accent5">
                    <a:lumMod val="75000"/>
                  </a:schemeClr>
                </a:solidFill>
              </a:rPr>
              <a:t>Concepts of problems and conflicts </a:t>
            </a:r>
            <a:r>
              <a:rPr lang="en-US" dirty="0">
                <a:solidFill>
                  <a:schemeClr val="accent5">
                    <a:lumMod val="75000"/>
                  </a:schemeClr>
                </a:solidFill>
              </a:rPr>
              <a:t>symbolize your </a:t>
            </a:r>
          </a:p>
          <a:p>
            <a:pPr lvl="1">
              <a:buClr>
                <a:srgbClr val="C00000"/>
              </a:buClr>
              <a:buSzPct val="100000"/>
            </a:pPr>
            <a:r>
              <a:rPr lang="en-US" dirty="0">
                <a:solidFill>
                  <a:schemeClr val="accent5">
                    <a:lumMod val="75000"/>
                  </a:schemeClr>
                </a:solidFill>
              </a:rPr>
              <a:t>struggles, issues and problems you are facing in your waking life. </a:t>
            </a:r>
          </a:p>
          <a:p>
            <a:pPr lvl="1">
              <a:buClr>
                <a:srgbClr val="C00000"/>
              </a:buClr>
              <a:buSzPct val="100000"/>
            </a:pPr>
            <a:r>
              <a:rPr lang="en-US" dirty="0">
                <a:solidFill>
                  <a:schemeClr val="accent5">
                    <a:lumMod val="75000"/>
                  </a:schemeClr>
                </a:solidFill>
              </a:rPr>
              <a:t>Dream try to offer insight and resolution to your conflicts.</a:t>
            </a:r>
          </a:p>
          <a:p>
            <a:pPr lvl="1">
              <a:buClr>
                <a:srgbClr val="C00000"/>
              </a:buClr>
              <a:buSzPct val="100000"/>
            </a:pPr>
            <a:endParaRPr lang="en-US" dirty="0">
              <a:solidFill>
                <a:schemeClr val="accent5">
                  <a:lumMod val="75000"/>
                </a:schemeClr>
              </a:solidFill>
            </a:endParaRPr>
          </a:p>
          <a:p>
            <a:pPr lvl="1">
              <a:buClr>
                <a:srgbClr val="C00000"/>
              </a:buClr>
              <a:buSzPct val="100000"/>
            </a:pPr>
            <a:endParaRPr lang="en-US" dirty="0">
              <a:solidFill>
                <a:schemeClr val="accent5">
                  <a:lumMod val="75000"/>
                </a:schemeClr>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468563"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1689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59640">
            <a:off x="3733800" y="533400"/>
            <a:ext cx="3343275" cy="432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endParaRPr lang="en-US" sz="1200" b="1" dirty="0" smtClean="0">
              <a:solidFill>
                <a:prstClr val="black"/>
              </a:solidFill>
              <a:latin typeface="Arial" charset="0"/>
            </a:endParaRPr>
          </a:p>
          <a:p>
            <a:endParaRPr lang="en-US" sz="1200" b="1" dirty="0">
              <a:solidFill>
                <a:prstClr val="black"/>
              </a:solidFill>
              <a:latin typeface="Arial" charset="0"/>
            </a:endParaRPr>
          </a:p>
          <a:p>
            <a:endParaRPr lang="en-US" sz="1200" b="1" dirty="0" smtClean="0">
              <a:solidFill>
                <a:prstClr val="black"/>
              </a:solidFill>
              <a:latin typeface="Arial" charset="0"/>
            </a:endParaRPr>
          </a:p>
          <a:p>
            <a:r>
              <a:rPr lang="en-US" sz="1200" b="1" dirty="0" smtClean="0">
                <a:solidFill>
                  <a:prstClr val="black"/>
                </a:solidFill>
                <a:latin typeface="Arial" charset="0"/>
              </a:rPr>
              <a:t>Learning </a:t>
            </a:r>
            <a:r>
              <a:rPr lang="en-US" sz="1200" b="1" dirty="0">
                <a:solidFill>
                  <a:prstClr val="black"/>
                </a:solidFill>
                <a:latin typeface="Arial" charset="0"/>
              </a:rPr>
              <a:t>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endParaRPr lang="en-US" dirty="0"/>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8" t="12748" r="88" b="17426"/>
          <a:stretch/>
        </p:blipFill>
        <p:spPr bwMode="auto">
          <a:xfrm>
            <a:off x="1143000" y="3047999"/>
            <a:ext cx="4572000" cy="239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00200" y="990600"/>
            <a:ext cx="2666499" cy="646331"/>
          </a:xfrm>
          <a:prstGeom prst="rect">
            <a:avLst/>
          </a:prstGeom>
          <a:noFill/>
        </p:spPr>
        <p:txBody>
          <a:bodyPr wrap="none" rtlCol="0">
            <a:spAutoFit/>
          </a:bodyPr>
          <a:lstStyle/>
          <a:p>
            <a:r>
              <a:rPr lang="en-US" dirty="0" smtClean="0"/>
              <a:t>Quick break if you want…</a:t>
            </a:r>
          </a:p>
          <a:p>
            <a:r>
              <a:rPr lang="en-US" dirty="0" smtClean="0"/>
              <a:t>And making a dream </a:t>
            </a:r>
            <a:endParaRPr lang="en-US" dirty="0"/>
          </a:p>
        </p:txBody>
      </p:sp>
    </p:spTree>
    <p:extLst>
      <p:ext uri="{BB962C8B-B14F-4D97-AF65-F5344CB8AC3E}">
        <p14:creationId xmlns:p14="http://schemas.microsoft.com/office/powerpoint/2010/main" val="4122269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899" t="29167" r="18643" b="25346"/>
          <a:stretch/>
        </p:blipFill>
        <p:spPr>
          <a:xfrm>
            <a:off x="609600" y="1752600"/>
            <a:ext cx="3276600" cy="990600"/>
          </a:xfrm>
          <a:prstGeom prst="rect">
            <a:avLst/>
          </a:prstGeom>
        </p:spPr>
      </p:pic>
      <p:sp>
        <p:nvSpPr>
          <p:cNvPr id="3" name="Title 2"/>
          <p:cNvSpPr>
            <a:spLocks noGrp="1"/>
          </p:cNvSpPr>
          <p:nvPr>
            <p:ph type="title"/>
          </p:nvPr>
        </p:nvSpPr>
        <p:spPr>
          <a:xfrm>
            <a:off x="1295400" y="462516"/>
            <a:ext cx="7498080" cy="1143000"/>
          </a:xfrm>
        </p:spPr>
        <p:txBody>
          <a:bodyPr>
            <a:normAutofit fontScale="90000"/>
          </a:bodyPr>
          <a:lstStyle/>
          <a:p>
            <a:r>
              <a:rPr lang="en-US" sz="2200" b="1" dirty="0" smtClean="0">
                <a:solidFill>
                  <a:srgbClr val="002060"/>
                </a:solidFill>
              </a:rPr>
              <a:t>DREAM Theory (#3 of 6)</a:t>
            </a:r>
            <a:r>
              <a:rPr lang="en-US" sz="2400" b="1" dirty="0" smtClean="0">
                <a:solidFill>
                  <a:srgbClr val="002060"/>
                </a:solidFill>
              </a:rPr>
              <a:t/>
            </a:r>
            <a:br>
              <a:rPr lang="en-US" sz="2400" b="1" dirty="0" smtClean="0">
                <a:solidFill>
                  <a:srgbClr val="002060"/>
                </a:solidFill>
              </a:rPr>
            </a:br>
            <a:r>
              <a:rPr lang="en-US" sz="2700" b="1" dirty="0" smtClean="0">
                <a:solidFill>
                  <a:srgbClr val="002060"/>
                </a:solidFill>
              </a:rPr>
              <a:t>Francis Crick:</a:t>
            </a:r>
            <a:br>
              <a:rPr lang="en-US" sz="2700" b="1" dirty="0" smtClean="0">
                <a:solidFill>
                  <a:srgbClr val="002060"/>
                </a:solidFill>
              </a:rPr>
            </a:br>
            <a:r>
              <a:rPr lang="en-US" sz="2200" b="1" dirty="0" smtClean="0">
                <a:solidFill>
                  <a:srgbClr val="002060"/>
                </a:solidFill>
              </a:rPr>
              <a:t>Nobel in Physiology for discovering structure of DNA</a:t>
            </a:r>
            <a:r>
              <a:rPr lang="en-US" sz="2400" b="1" dirty="0" smtClean="0">
                <a:solidFill>
                  <a:srgbClr val="002060"/>
                </a:solidFill>
              </a:rPr>
              <a:t/>
            </a:r>
            <a:br>
              <a:rPr lang="en-US" sz="2400" b="1" dirty="0" smtClean="0">
                <a:solidFill>
                  <a:srgbClr val="002060"/>
                </a:solidFill>
              </a:rPr>
            </a:br>
            <a:r>
              <a:rPr lang="en-US" sz="2400" dirty="0" smtClean="0"/>
              <a:t/>
            </a:r>
            <a:br>
              <a:rPr lang="en-US" sz="2400" dirty="0" smtClean="0"/>
            </a:br>
            <a:r>
              <a:rPr lang="en-US" sz="2400" dirty="0" smtClean="0"/>
              <a:t> </a:t>
            </a:r>
            <a:r>
              <a:rPr lang="en-US" sz="2400" dirty="0" smtClean="0">
                <a:solidFill>
                  <a:srgbClr val="002060"/>
                </a:solidFill>
              </a:rPr>
              <a:t>Dreaming </a:t>
            </a:r>
            <a:r>
              <a:rPr lang="en-US" sz="2400" dirty="0">
                <a:solidFill>
                  <a:srgbClr val="002060"/>
                </a:solidFill>
              </a:rPr>
              <a:t>is Like Defragmenting Your Hard Drive</a:t>
            </a:r>
            <a:endParaRPr lang="en-US" dirty="0">
              <a:solidFill>
                <a:srgbClr val="002060"/>
              </a:solidFill>
            </a:endParaRPr>
          </a:p>
        </p:txBody>
      </p:sp>
      <p:sp>
        <p:nvSpPr>
          <p:cNvPr id="4" name="Content Placeholder 3"/>
          <p:cNvSpPr>
            <a:spLocks noGrp="1"/>
          </p:cNvSpPr>
          <p:nvPr>
            <p:ph idx="1"/>
          </p:nvPr>
        </p:nvSpPr>
        <p:spPr>
          <a:xfrm>
            <a:off x="1143000" y="3200400"/>
            <a:ext cx="7098792" cy="3200400"/>
          </a:xfrm>
        </p:spPr>
        <p:txBody>
          <a:bodyPr>
            <a:normAutofit/>
          </a:bodyPr>
          <a:lstStyle/>
          <a:p>
            <a:r>
              <a:rPr lang="en-US" sz="1800" dirty="0" smtClean="0"/>
              <a:t>"</a:t>
            </a:r>
            <a:r>
              <a:rPr lang="en-US" sz="1800" dirty="0"/>
              <a:t>we dream in order to forget." </a:t>
            </a:r>
            <a:endParaRPr lang="en-US" sz="1800" dirty="0" smtClean="0"/>
          </a:p>
          <a:p>
            <a:r>
              <a:rPr lang="en-US" sz="1800" dirty="0" smtClean="0"/>
              <a:t>The brain is a machine that connects data in the same way as a matter of habit,  (not always useful to do this)</a:t>
            </a:r>
          </a:p>
          <a:p>
            <a:r>
              <a:rPr lang="en-US" sz="1800" dirty="0" smtClean="0"/>
              <a:t>When we sleep the brain fires more randomly and establishes new connections and pathways</a:t>
            </a:r>
          </a:p>
          <a:p>
            <a:r>
              <a:rPr lang="en-US" sz="1800" dirty="0" smtClean="0"/>
              <a:t>Dreaming shuffles </a:t>
            </a:r>
            <a:r>
              <a:rPr lang="en-US" sz="1800" dirty="0"/>
              <a:t>old connections that allows us to keep the important connections and erase the inefficient </a:t>
            </a:r>
            <a:r>
              <a:rPr lang="en-US" sz="1800" dirty="0" smtClean="0"/>
              <a:t>links</a:t>
            </a:r>
          </a:p>
          <a:p>
            <a:r>
              <a:rPr lang="en-US" sz="1800" dirty="0" smtClean="0"/>
              <a:t>A </a:t>
            </a:r>
            <a:r>
              <a:rPr lang="en-US" sz="1800" dirty="0"/>
              <a:t>good analogy here is the defragmentation of a computer's hard drive: </a:t>
            </a:r>
            <a:r>
              <a:rPr lang="en-US" sz="1800" dirty="0" smtClean="0"/>
              <a:t> Dreams </a:t>
            </a:r>
            <a:r>
              <a:rPr lang="en-US" sz="1800" dirty="0"/>
              <a:t>are a reordering of connections to streamline the system</a:t>
            </a:r>
          </a:p>
        </p:txBody>
      </p:sp>
    </p:spTree>
    <p:extLst>
      <p:ext uri="{BB962C8B-B14F-4D97-AF65-F5344CB8AC3E}">
        <p14:creationId xmlns:p14="http://schemas.microsoft.com/office/powerpoint/2010/main" val="847189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989667"/>
            <a:ext cx="5398295" cy="2421464"/>
          </a:xfrm>
        </p:spPr>
        <p:txBody>
          <a:bodyPr>
            <a:normAutofit/>
          </a:bodyPr>
          <a:lstStyle/>
          <a:p>
            <a:r>
              <a:rPr lang="en-US" sz="2800" dirty="0"/>
              <a:t>Where the wild things are</a:t>
            </a:r>
          </a:p>
        </p:txBody>
      </p:sp>
      <p:sp>
        <p:nvSpPr>
          <p:cNvPr id="3" name="Subtitle 2"/>
          <p:cNvSpPr>
            <a:spLocks noGrp="1"/>
          </p:cNvSpPr>
          <p:nvPr>
            <p:ph type="subTitle" idx="1"/>
          </p:nvPr>
        </p:nvSpPr>
        <p:spPr>
          <a:xfrm>
            <a:off x="1524000" y="6019800"/>
            <a:ext cx="6744586" cy="1405467"/>
          </a:xfrm>
        </p:spPr>
        <p:txBody>
          <a:bodyPr/>
          <a:lstStyle/>
          <a:p>
            <a:r>
              <a:rPr lang="en-US" sz="1200" dirty="0">
                <a:hlinkClick r:id="rId2"/>
              </a:rPr>
              <a:t>http://</a:t>
            </a:r>
            <a:r>
              <a:rPr lang="en-US" sz="1200" dirty="0" smtClean="0">
                <a:hlinkClick r:id="rId2"/>
              </a:rPr>
              <a:t>www.traileraddict.com/trailer/where-the-wild-things-are/feature-trailer</a:t>
            </a:r>
            <a:endParaRPr lang="en-US" sz="1200" dirty="0" smtClean="0"/>
          </a:p>
          <a:p>
            <a:endParaRPr lang="en-US" sz="1200" dirty="0"/>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838200"/>
            <a:ext cx="17557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399"/>
            <a:ext cx="196373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934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
            </a:r>
            <a:br>
              <a:rPr lang="en-US" dirty="0"/>
            </a:br>
            <a:endParaRPr lang="en-US" dirty="0">
              <a:latin typeface="+mn-lt"/>
            </a:endParaRPr>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533400" y="5105400"/>
            <a:ext cx="7598570" cy="493712"/>
          </a:xfrm>
        </p:spPr>
        <p:txBody>
          <a:bodyPr>
            <a:noAutofit/>
          </a:bodyPr>
          <a:lstStyle/>
          <a:p>
            <a:r>
              <a:rPr lang="en-US" sz="1800" b="1" dirty="0" smtClean="0">
                <a:latin typeface="Times New Roman" panose="02020603050405020304" pitchFamily="18" charset="0"/>
                <a:cs typeface="Times New Roman" panose="02020603050405020304" pitchFamily="18" charset="0"/>
              </a:rPr>
              <a:t>Vincent Van Gogh: Wheat Field with Crows</a:t>
            </a:r>
            <a:r>
              <a:rPr lang="en-US" sz="1800" b="1" dirty="0">
                <a:latin typeface="Times New Roman" panose="02020603050405020304" pitchFamily="18" charset="0"/>
                <a:cs typeface="Times New Roman" panose="02020603050405020304" pitchFamily="18" charset="0"/>
              </a:rPr>
              <a:t>, 1890</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Akira </a:t>
            </a:r>
            <a:r>
              <a:rPr lang="en-US" sz="1800" b="1" dirty="0" err="1" smtClean="0">
                <a:latin typeface="Times New Roman" panose="02020603050405020304" pitchFamily="18" charset="0"/>
                <a:cs typeface="Times New Roman" panose="02020603050405020304" pitchFamily="18" charset="0"/>
              </a:rPr>
              <a:t>Kurowsawa</a:t>
            </a:r>
            <a:r>
              <a:rPr lang="en-US" sz="1800" b="1" dirty="0" smtClean="0">
                <a:latin typeface="Times New Roman" panose="02020603050405020304" pitchFamily="18" charset="0"/>
                <a:cs typeface="Times New Roman" panose="02020603050405020304" pitchFamily="18" charset="0"/>
              </a:rPr>
              <a:t>:   Crows, 1990</a:t>
            </a:r>
          </a:p>
          <a:p>
            <a:r>
              <a:rPr lang="en-US" sz="1800" b="1" dirty="0" smtClean="0">
                <a:latin typeface="Times New Roman" panose="02020603050405020304" pitchFamily="18" charset="0"/>
                <a:cs typeface="Times New Roman" panose="02020603050405020304" pitchFamily="18" charset="0"/>
              </a:rPr>
              <a:t>“You're an artist, aren’t </a:t>
            </a:r>
            <a:r>
              <a:rPr lang="en-US" sz="1800" b="1" dirty="0">
                <a:latin typeface="Times New Roman" panose="02020603050405020304" pitchFamily="18" charset="0"/>
                <a:cs typeface="Times New Roman" panose="02020603050405020304" pitchFamily="18" charset="0"/>
              </a:rPr>
              <a:t>you?” </a:t>
            </a:r>
            <a:endParaRPr lang="en-US" sz="1800" b="1" dirty="0" smtClean="0">
              <a:latin typeface="Times New Roman" panose="02020603050405020304" pitchFamily="18" charset="0"/>
              <a:cs typeface="Times New Roman" panose="02020603050405020304" pitchFamily="18" charset="0"/>
            </a:endParaRPr>
          </a:p>
          <a:p>
            <a:r>
              <a:rPr lang="en-US" sz="1800" b="1" dirty="0" smtClean="0">
                <a:solidFill>
                  <a:schemeClr val="tx1">
                    <a:lumMod val="75000"/>
                  </a:schemeClr>
                </a:solidFill>
                <a:latin typeface="Times New Roman" panose="02020603050405020304" pitchFamily="18" charset="0"/>
                <a:cs typeface="Times New Roman" panose="02020603050405020304" pitchFamily="18" charset="0"/>
              </a:rPr>
              <a:t>Has music by </a:t>
            </a:r>
            <a:r>
              <a:rPr lang="en-US" sz="1800" b="1" dirty="0" err="1" smtClean="0">
                <a:solidFill>
                  <a:schemeClr val="tx1">
                    <a:lumMod val="75000"/>
                  </a:schemeClr>
                </a:solidFill>
                <a:latin typeface="Times New Roman" panose="02020603050405020304" pitchFamily="18" charset="0"/>
                <a:cs typeface="Times New Roman" panose="02020603050405020304" pitchFamily="18" charset="0"/>
              </a:rPr>
              <a:t>Enya</a:t>
            </a:r>
            <a:r>
              <a:rPr lang="en-US" sz="1800" b="1" dirty="0" smtClean="0">
                <a:solidFill>
                  <a:schemeClr val="tx1">
                    <a:lumMod val="75000"/>
                  </a:schemeClr>
                </a:solidFill>
                <a:latin typeface="Times New Roman" panose="02020603050405020304" pitchFamily="18" charset="0"/>
                <a:cs typeface="Times New Roman" panose="02020603050405020304" pitchFamily="18" charset="0"/>
              </a:rPr>
              <a:t>:</a:t>
            </a:r>
            <a:r>
              <a:rPr lang="en-US" sz="1800" b="1" dirty="0">
                <a:solidFill>
                  <a:schemeClr val="tx1">
                    <a:lumMod val="75000"/>
                  </a:schemeClr>
                </a:solidFill>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hlinkClick r:id="rId2"/>
              </a:rPr>
              <a:t>https</a:t>
            </a:r>
            <a:r>
              <a:rPr lang="en-US" sz="1200" b="1" dirty="0">
                <a:latin typeface="Times New Roman" panose="02020603050405020304" pitchFamily="18" charset="0"/>
                <a:cs typeface="Times New Roman" panose="02020603050405020304" pitchFamily="18" charset="0"/>
                <a:hlinkClick r:id="rId2"/>
              </a:rPr>
              <a:t>://</a:t>
            </a:r>
            <a:r>
              <a:rPr lang="en-US" sz="1200" b="1" dirty="0" smtClean="0">
                <a:latin typeface="Times New Roman" panose="02020603050405020304" pitchFamily="18" charset="0"/>
                <a:cs typeface="Times New Roman" panose="02020603050405020304" pitchFamily="18" charset="0"/>
                <a:hlinkClick r:id="rId2"/>
              </a:rPr>
              <a:t>www.youtube.com/watch?v=sJ90m9y4fx8&amp;feature=related</a:t>
            </a:r>
            <a:endParaRPr lang="en-US" sz="1200" b="1" dirty="0" smtClean="0">
              <a:latin typeface="Times New Roman" panose="02020603050405020304" pitchFamily="18" charset="0"/>
              <a:cs typeface="Times New Roman" panose="02020603050405020304" pitchFamily="18" charset="0"/>
            </a:endParaRPr>
          </a:p>
          <a:p>
            <a:endParaRPr lang="en-US" sz="1800" b="1" dirty="0" smtClean="0">
              <a:latin typeface="Times New Roman" panose="02020603050405020304" pitchFamily="18" charset="0"/>
              <a:cs typeface="Times New Roman" panose="02020603050405020304" pitchFamily="18" charset="0"/>
            </a:endParaRPr>
          </a:p>
          <a:p>
            <a:pPr>
              <a:spcAft>
                <a:spcPts val="0"/>
              </a:spcAft>
            </a:pPr>
            <a:r>
              <a:rPr lang="en-US" sz="1200" b="1" dirty="0" smtClean="0">
                <a:latin typeface="Times New Roman" panose="02020603050405020304" pitchFamily="18" charset="0"/>
                <a:cs typeface="Times New Roman" panose="02020603050405020304" pitchFamily="18" charset="0"/>
                <a:hlinkClick r:id="rId3"/>
              </a:rPr>
              <a:t>https</a:t>
            </a:r>
            <a:r>
              <a:rPr lang="en-US" sz="1200" b="1" dirty="0">
                <a:latin typeface="Times New Roman" panose="02020603050405020304" pitchFamily="18" charset="0"/>
                <a:cs typeface="Times New Roman" panose="02020603050405020304" pitchFamily="18" charset="0"/>
                <a:hlinkClick r:id="rId3"/>
              </a:rPr>
              <a:t>://</a:t>
            </a:r>
            <a:r>
              <a:rPr lang="en-US" sz="1200" b="1" dirty="0" smtClean="0">
                <a:latin typeface="Times New Roman" panose="02020603050405020304" pitchFamily="18" charset="0"/>
                <a:cs typeface="Times New Roman" panose="02020603050405020304" pitchFamily="18" charset="0"/>
                <a:hlinkClick r:id="rId3"/>
              </a:rPr>
              <a:t>www.youtube.com/watch?v=TgSIRjyQOgA</a:t>
            </a:r>
            <a:endParaRPr lang="en-US" sz="1200" b="1" dirty="0" smtClean="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457200"/>
            <a:ext cx="854924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8070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943600"/>
            <a:ext cx="8534400" cy="566738"/>
          </a:xfrm>
        </p:spPr>
        <p:txBody>
          <a:bodyPr>
            <a:normAutofit fontScale="90000"/>
          </a:bodyPr>
          <a:lstStyle/>
          <a:p>
            <a:r>
              <a:rPr lang="en-US" sz="2000" dirty="0"/>
              <a:t>Henri Rousseau, The </a:t>
            </a:r>
            <a:r>
              <a:rPr lang="en-US" sz="2000" dirty="0" smtClean="0"/>
              <a:t>Dream, 1910</a:t>
            </a:r>
            <a:r>
              <a:rPr lang="en-US" sz="2000" dirty="0"/>
              <a:t/>
            </a:r>
            <a:br>
              <a:rPr lang="en-US" sz="2000" dirty="0"/>
            </a:br>
            <a:r>
              <a:rPr lang="en-US" sz="2000" dirty="0"/>
              <a:t>Rousseau never went to Africa, but at the time, travel books were very popular and widely read, not unlike we watch </a:t>
            </a:r>
            <a:r>
              <a:rPr lang="en-US" sz="2000" dirty="0" err="1"/>
              <a:t>tv</a:t>
            </a:r>
            <a:r>
              <a:rPr lang="en-US" sz="2000" dirty="0"/>
              <a:t> today as entertainment</a:t>
            </a:r>
            <a:r>
              <a:rPr lang="en-US" dirty="0"/>
              <a:t>. </a:t>
            </a:r>
          </a:p>
        </p:txBody>
      </p:sp>
      <p:sp>
        <p:nvSpPr>
          <p:cNvPr id="5" name="Picture Placeholder 4"/>
          <p:cNvSpPr>
            <a:spLocks noGrp="1"/>
          </p:cNvSpPr>
          <p:nvPr>
            <p:ph type="pic" idx="1"/>
          </p:nvPr>
        </p:nvSpPr>
        <p:spPr/>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7724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583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5638800"/>
            <a:ext cx="7598570" cy="566738"/>
          </a:xfrm>
        </p:spPr>
        <p:txBody>
          <a:bodyPr>
            <a:normAutofit/>
          </a:bodyPr>
          <a:lstStyle/>
          <a:p>
            <a:r>
              <a:rPr lang="en-US" sz="2400" dirty="0" smtClean="0"/>
              <a:t>Henri Rousseau, the sleeping gypsy, 1897</a:t>
            </a:r>
            <a:endParaRPr lang="en-US" sz="2400" dirty="0"/>
          </a:p>
        </p:txBody>
      </p:sp>
      <p:sp>
        <p:nvSpPr>
          <p:cNvPr id="6" name="Picture Placeholder 5"/>
          <p:cNvSpPr>
            <a:spLocks noGrp="1"/>
          </p:cNvSpPr>
          <p:nvPr>
            <p:ph type="pic" idx="1"/>
          </p:nvPr>
        </p:nvSpPr>
        <p:spPr/>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4" y="304800"/>
            <a:ext cx="8260106" cy="538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425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52533"/>
            <a:ext cx="9296400" cy="1405467"/>
          </a:xfrm>
        </p:spPr>
        <p:txBody>
          <a:bodyPr>
            <a:normAutofit/>
          </a:bodyPr>
          <a:lstStyle/>
          <a:p>
            <a:pPr algn="l"/>
            <a:endParaRPr lang="en-US" sz="1600" dirty="0" smtClean="0"/>
          </a:p>
          <a:p>
            <a:pPr algn="l"/>
            <a:r>
              <a:rPr lang="en-US" sz="1600" dirty="0" smtClean="0"/>
              <a:t>Vincent Van Gogh: Starry  night, 1889</a:t>
            </a:r>
            <a:endParaRPr lang="en-US" sz="1600" dirty="0"/>
          </a:p>
          <a:p>
            <a:pPr algn="l"/>
            <a:r>
              <a:rPr lang="en-US" sz="1600" dirty="0" smtClean="0"/>
              <a:t>it </a:t>
            </a:r>
            <a:r>
              <a:rPr lang="en-US" sz="1600" dirty="0"/>
              <a:t>depicts the </a:t>
            </a:r>
            <a:r>
              <a:rPr lang="en-US" sz="1600" dirty="0" smtClean="0"/>
              <a:t>night-time view </a:t>
            </a:r>
            <a:r>
              <a:rPr lang="en-US" sz="1600" dirty="0"/>
              <a:t>outside </a:t>
            </a:r>
            <a:r>
              <a:rPr lang="en-US" sz="1600" dirty="0" smtClean="0"/>
              <a:t>his sanatorium window in Saint-Remy-de province</a:t>
            </a:r>
            <a:endParaRPr lang="en-US" sz="1600" dirty="0" smtClean="0">
              <a:solidFill>
                <a:srgbClr val="002060"/>
              </a:solidFill>
            </a:endParaRPr>
          </a:p>
          <a:p>
            <a:pPr algn="l"/>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6185089"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93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981200"/>
          </a:xfrm>
        </p:spPr>
        <p:txBody>
          <a:bodyPr>
            <a:noAutofit/>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t>
            </a:r>
            <a:r>
              <a:rPr lang="en-US" sz="2400" b="1" dirty="0" smtClean="0">
                <a:latin typeface="Tempus Sans ITC" pitchFamily="82" charset="0"/>
              </a:rPr>
              <a:t>Marc Chagall</a:t>
            </a:r>
            <a:r>
              <a:rPr lang="en-US" sz="2400" dirty="0" smtClean="0"/>
              <a:t>, </a:t>
            </a:r>
            <a:r>
              <a:rPr lang="en-US" sz="2000" dirty="0" smtClean="0"/>
              <a:t/>
            </a:r>
            <a:br>
              <a:rPr lang="en-US" sz="2000" dirty="0" smtClean="0"/>
            </a:br>
            <a:r>
              <a:rPr lang="en-US" sz="2000" dirty="0" smtClean="0"/>
              <a:t>His paintings have a few distinct images  in an unlikely association that would be bizarre in real life, but typical of images we see in dreams. Perhaps this spontaneity and ability to express a dream-world is why his work is so loved </a:t>
            </a:r>
            <a:endParaRPr lang="en-US" sz="2000" dirty="0"/>
          </a:p>
        </p:txBody>
      </p:sp>
      <p:pic>
        <p:nvPicPr>
          <p:cNvPr id="4" name="Content Placeholder 3" descr="Chagall.jpg"/>
          <p:cNvPicPr>
            <a:picLocks noGrp="1" noChangeAspect="1"/>
          </p:cNvPicPr>
          <p:nvPr>
            <p:ph idx="1"/>
          </p:nvPr>
        </p:nvPicPr>
        <p:blipFill>
          <a:blip r:embed="rId2" cstate="print"/>
          <a:stretch>
            <a:fillRect/>
          </a:stretch>
        </p:blipFill>
        <p:spPr>
          <a:xfrm>
            <a:off x="987468" y="1676400"/>
            <a:ext cx="6784932" cy="4953000"/>
          </a:xfrm>
        </p:spPr>
      </p:pic>
    </p:spTree>
    <p:extLst>
      <p:ext uri="{BB962C8B-B14F-4D97-AF65-F5344CB8AC3E}">
        <p14:creationId xmlns:p14="http://schemas.microsoft.com/office/powerpoint/2010/main" val="2145034056"/>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remember your dreams?</a:t>
            </a:r>
            <a:br>
              <a:rPr lang="en-US" dirty="0" smtClean="0"/>
            </a:br>
            <a:endParaRPr lang="en-US" dirty="0"/>
          </a:p>
        </p:txBody>
      </p:sp>
      <p:sp>
        <p:nvSpPr>
          <p:cNvPr id="6" name="Subtitle 5"/>
          <p:cNvSpPr>
            <a:spLocks noGrp="1"/>
          </p:cNvSpPr>
          <p:nvPr>
            <p:ph type="subTitle" idx="1"/>
          </p:nvPr>
        </p:nvSpPr>
        <p:spPr/>
        <p:txBody>
          <a:bodyPr/>
          <a:lstStyle/>
          <a:p>
            <a:pPr lvl="0"/>
            <a:r>
              <a:rPr lang="en-US" sz="2000" dirty="0">
                <a:ln w="3175" cmpd="sng">
                  <a:noFill/>
                </a:ln>
                <a:solidFill>
                  <a:prstClr val="white"/>
                </a:solidFill>
                <a:latin typeface="Calibri Light"/>
              </a:rPr>
              <a:t>keep a dream journal</a:t>
            </a:r>
            <a:endParaRPr lang="en-US" sz="2000" cap="none" dirty="0">
              <a:solidFill>
                <a:prstClr val="white"/>
              </a:solidFill>
            </a:endParaRPr>
          </a:p>
          <a:p>
            <a:endParaRPr lang="en-US" dirty="0"/>
          </a:p>
        </p:txBody>
      </p:sp>
    </p:spTree>
    <p:extLst>
      <p:ext uri="{BB962C8B-B14F-4D97-AF65-F5344CB8AC3E}">
        <p14:creationId xmlns:p14="http://schemas.microsoft.com/office/powerpoint/2010/main" val="3697652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0" y="2482715"/>
            <a:ext cx="5398295" cy="2421464"/>
          </a:xfrm>
        </p:spPr>
        <p:txBody>
          <a:bodyPr/>
          <a:lstStyle/>
          <a:p>
            <a:r>
              <a:rPr lang="en-US" dirty="0" smtClean="0"/>
              <a:t>a Dream journal</a:t>
            </a:r>
            <a:endParaRPr lang="en-US" dirty="0"/>
          </a:p>
        </p:txBody>
      </p:sp>
      <p:sp>
        <p:nvSpPr>
          <p:cNvPr id="3" name="Subtitle 2"/>
          <p:cNvSpPr>
            <a:spLocks noGrp="1"/>
          </p:cNvSpPr>
          <p:nvPr>
            <p:ph type="subTitle" idx="1"/>
          </p:nvPr>
        </p:nvSpPr>
        <p:spPr>
          <a:xfrm>
            <a:off x="2971800" y="4953000"/>
            <a:ext cx="5398295" cy="1405467"/>
          </a:xfrm>
        </p:spPr>
        <p:txBody>
          <a:bodyPr>
            <a:normAutofit/>
          </a:bodyPr>
          <a:lstStyle/>
          <a:p>
            <a:r>
              <a:rPr lang="en-US" sz="2000" dirty="0" smtClean="0"/>
              <a:t>Art, words, ideas, problems, conversations</a:t>
            </a:r>
          </a:p>
          <a:p>
            <a:r>
              <a:rPr lang="en-US" sz="2000" dirty="0" smtClean="0"/>
              <a:t>Carl Jung: Boat with a Mandala</a:t>
            </a:r>
            <a:endParaRPr lang="en-US" sz="20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4588998" cy="344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140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Philemon</a:t>
            </a:r>
            <a:endParaRPr lang="en-US" dirty="0"/>
          </a:p>
        </p:txBody>
      </p:sp>
      <p:sp>
        <p:nvSpPr>
          <p:cNvPr id="3" name="Subtitle 2"/>
          <p:cNvSpPr>
            <a:spLocks noGrp="1"/>
          </p:cNvSpPr>
          <p:nvPr>
            <p:ph type="subTitle" idx="1"/>
          </p:nvPr>
        </p:nvSpPr>
        <p:spPr/>
        <p:txBody>
          <a:bodyPr>
            <a:normAutofit/>
          </a:bodyPr>
          <a:lstStyle/>
          <a:p>
            <a:r>
              <a:rPr lang="en-US" sz="2000" dirty="0" smtClean="0"/>
              <a:t>Carl Jung’s spirit Guide</a:t>
            </a:r>
          </a:p>
          <a:p>
            <a:r>
              <a:rPr lang="en-US" sz="2000" dirty="0" smtClean="0"/>
              <a:t>Dream helper</a:t>
            </a: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840" y="1066800"/>
            <a:ext cx="305956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300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340" y="1479551"/>
            <a:ext cx="2790825" cy="334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447800" y="0"/>
            <a:ext cx="7406640" cy="1472184"/>
          </a:xfrm>
        </p:spPr>
        <p:txBody>
          <a:bodyPr>
            <a:normAutofit/>
          </a:bodyPr>
          <a:lstStyle/>
          <a:p>
            <a:r>
              <a:rPr lang="en-US" sz="2800" b="1" dirty="0" smtClean="0">
                <a:solidFill>
                  <a:srgbClr val="002060"/>
                </a:solidFill>
              </a:rPr>
              <a:t>Deja Vu</a:t>
            </a:r>
            <a:endParaRPr lang="en-US" sz="2800" b="1" dirty="0">
              <a:solidFill>
                <a:srgbClr val="002060"/>
              </a:solidFill>
            </a:endParaRPr>
          </a:p>
        </p:txBody>
      </p:sp>
      <p:sp>
        <p:nvSpPr>
          <p:cNvPr id="3" name="Subtitle 2"/>
          <p:cNvSpPr>
            <a:spLocks noGrp="1"/>
          </p:cNvSpPr>
          <p:nvPr>
            <p:ph type="subTitle" idx="1"/>
          </p:nvPr>
        </p:nvSpPr>
        <p:spPr>
          <a:xfrm>
            <a:off x="1057940" y="990600"/>
            <a:ext cx="8077200" cy="3581400"/>
          </a:xfrm>
        </p:spPr>
        <p:txBody>
          <a:bodyPr>
            <a:normAutofit/>
          </a:bodyPr>
          <a:lstStyle/>
          <a:p>
            <a:pPr marL="484632" indent="-457200">
              <a:buFont typeface="Wingdings" pitchFamily="2" charset="2"/>
              <a:buChar char="Ø"/>
            </a:pPr>
            <a:endParaRPr lang="en-US" dirty="0" smtClean="0">
              <a:solidFill>
                <a:srgbClr val="002060"/>
              </a:solidFill>
            </a:endParaRPr>
          </a:p>
          <a:p>
            <a:pPr marL="484632" indent="-457200">
              <a:buFont typeface="Wingdings" pitchFamily="2" charset="2"/>
              <a:buChar char="Ø"/>
            </a:pPr>
            <a:endParaRPr lang="en-US" dirty="0">
              <a:solidFill>
                <a:srgbClr val="002060"/>
              </a:solidFill>
            </a:endParaRPr>
          </a:p>
          <a:p>
            <a:pPr marL="484632" indent="-457200">
              <a:buFont typeface="Wingdings" pitchFamily="2" charset="2"/>
              <a:buChar char="Ø"/>
            </a:pPr>
            <a:r>
              <a:rPr lang="en-US" dirty="0" smtClean="0">
                <a:solidFill>
                  <a:srgbClr val="002060"/>
                </a:solidFill>
              </a:rPr>
              <a:t>Schema</a:t>
            </a:r>
          </a:p>
          <a:p>
            <a:pPr marL="484632" indent="-457200">
              <a:buFont typeface="Wingdings" pitchFamily="2" charset="2"/>
              <a:buChar char="Ø"/>
            </a:pPr>
            <a:r>
              <a:rPr lang="en-US" dirty="0" smtClean="0">
                <a:solidFill>
                  <a:srgbClr val="002060"/>
                </a:solidFill>
              </a:rPr>
              <a:t>Encoding</a:t>
            </a:r>
          </a:p>
          <a:p>
            <a:pPr marL="484632" indent="-457200">
              <a:buFont typeface="Wingdings" pitchFamily="2" charset="2"/>
              <a:buChar char="Ø"/>
            </a:pPr>
            <a:r>
              <a:rPr lang="en-US" dirty="0">
                <a:solidFill>
                  <a:srgbClr val="002060"/>
                </a:solidFill>
              </a:rPr>
              <a:t>C</a:t>
            </a:r>
            <a:r>
              <a:rPr lang="en-US" dirty="0" smtClean="0">
                <a:solidFill>
                  <a:srgbClr val="002060"/>
                </a:solidFill>
              </a:rPr>
              <a:t>onfabulation</a:t>
            </a:r>
          </a:p>
          <a:p>
            <a:pPr marL="484632" indent="-457200">
              <a:buFont typeface="Wingdings" pitchFamily="2" charset="2"/>
              <a:buChar char="Ø"/>
            </a:pPr>
            <a:r>
              <a:rPr lang="en-US" dirty="0">
                <a:solidFill>
                  <a:srgbClr val="002060"/>
                </a:solidFill>
              </a:rPr>
              <a:t>P</a:t>
            </a:r>
            <a:r>
              <a:rPr lang="en-US" dirty="0" smtClean="0">
                <a:solidFill>
                  <a:srgbClr val="002060"/>
                </a:solidFill>
              </a:rPr>
              <a:t>recognition</a:t>
            </a:r>
          </a:p>
          <a:p>
            <a:pPr marL="484632" indent="-457200">
              <a:buFont typeface="Wingdings" pitchFamily="2" charset="2"/>
              <a:buChar char="Ø"/>
            </a:pPr>
            <a:r>
              <a:rPr lang="en-US" dirty="0" smtClean="0">
                <a:solidFill>
                  <a:srgbClr val="002060"/>
                </a:solidFill>
              </a:rPr>
              <a:t>Flow/ astral plane</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47053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3434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935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15000">
              <a:srgbClr val="0A128C"/>
            </a:gs>
            <a:gs pos="54000">
              <a:srgbClr val="181CC7"/>
            </a:gs>
            <a:gs pos="71000">
              <a:srgbClr val="7005D4"/>
            </a:gs>
            <a:gs pos="100000">
              <a:srgbClr val="8C3D91"/>
            </a:gs>
          </a:gsLst>
          <a:lin ang="7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3550" y="-457200"/>
            <a:ext cx="7406640" cy="1472184"/>
          </a:xfrm>
        </p:spPr>
        <p:txBody>
          <a:bodyPr/>
          <a:lstStyle/>
          <a:p>
            <a:r>
              <a:rPr lang="en-US" sz="2800" dirty="0" smtClean="0"/>
              <a:t>Synchronized Brain Waves</a:t>
            </a:r>
            <a:br>
              <a:rPr lang="en-US" sz="2800" dirty="0" smtClean="0"/>
            </a:br>
            <a:r>
              <a:rPr lang="en-US" sz="2400" dirty="0" smtClean="0"/>
              <a:t>enable rapid learning; new research 2014</a:t>
            </a:r>
            <a:endParaRPr lang="en-US" sz="2400" dirty="0"/>
          </a:p>
        </p:txBody>
      </p:sp>
      <p:sp>
        <p:nvSpPr>
          <p:cNvPr id="3" name="Subtitle 2"/>
          <p:cNvSpPr>
            <a:spLocks noGrp="1"/>
          </p:cNvSpPr>
          <p:nvPr>
            <p:ph type="subTitle" idx="1"/>
          </p:nvPr>
        </p:nvSpPr>
        <p:spPr>
          <a:xfrm>
            <a:off x="1095529" y="1143000"/>
            <a:ext cx="8012376" cy="2057400"/>
          </a:xfrm>
        </p:spPr>
        <p:txBody>
          <a:bodyPr>
            <a:normAutofit fontScale="70000" lnSpcReduction="20000"/>
          </a:bodyPr>
          <a:lstStyle/>
          <a:p>
            <a:r>
              <a:rPr lang="en-US" sz="2200" dirty="0"/>
              <a:t>Professor Earl K. Miller, </a:t>
            </a:r>
            <a:r>
              <a:rPr lang="en-US" sz="2200" dirty="0" smtClean="0"/>
              <a:t>MIT neuroscientist,</a:t>
            </a:r>
            <a:endParaRPr lang="en-US" sz="2200" dirty="0"/>
          </a:p>
          <a:p>
            <a:r>
              <a:rPr lang="en-US" sz="2300" dirty="0"/>
              <a:t>“If you can change your thoughts from moment to moment, you can’t be doing it by constantly making new connections and breaking them apart in your brain. Plasticity doesn’t happen on that kind of time </a:t>
            </a:r>
            <a:r>
              <a:rPr lang="en-US" sz="2300" dirty="0" smtClean="0"/>
              <a:t>scale.   </a:t>
            </a:r>
          </a:p>
          <a:p>
            <a:endParaRPr lang="en-US" sz="2300" dirty="0"/>
          </a:p>
          <a:p>
            <a:r>
              <a:rPr lang="en-US" sz="2300" dirty="0" smtClean="0"/>
              <a:t>There’s </a:t>
            </a:r>
            <a:r>
              <a:rPr lang="en-US" sz="2300" dirty="0"/>
              <a:t>got to be some way of dynamically establishing circuits to correspond to the thoughts we’re having in this moment, and then if we change our minds a moment later, those circuits break apart somehow</a:t>
            </a:r>
            <a:r>
              <a:rPr lang="en-US" sz="2300" dirty="0" smtClean="0"/>
              <a:t>.”</a:t>
            </a:r>
            <a:r>
              <a:rPr lang="en-US" sz="1800" dirty="0" smtClean="0"/>
              <a:t> Category-learning results in new functional circuits between these two areas, and these functional circuits are rhythm-based…</a:t>
            </a:r>
            <a:endParaRPr lang="en-US" sz="23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19500"/>
            <a:ext cx="41148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105401"/>
            <a:ext cx="3064042" cy="1631216"/>
          </a:xfrm>
          <a:prstGeom prst="rect">
            <a:avLst/>
          </a:prstGeom>
          <a:noFill/>
        </p:spPr>
        <p:txBody>
          <a:bodyPr wrap="square" rtlCol="0">
            <a:spAutoFit/>
          </a:bodyPr>
          <a:lstStyle/>
          <a:p>
            <a:r>
              <a:rPr lang="en-US" sz="2000" dirty="0" smtClean="0"/>
              <a:t>Prefrontal Cortex (blue)</a:t>
            </a:r>
          </a:p>
          <a:p>
            <a:r>
              <a:rPr lang="en-US" sz="2000" dirty="0" smtClean="0"/>
              <a:t>    &amp; the Central Executive</a:t>
            </a:r>
          </a:p>
          <a:p>
            <a:endParaRPr lang="en-US" sz="2000" dirty="0" smtClean="0"/>
          </a:p>
          <a:p>
            <a:r>
              <a:rPr lang="en-US" sz="2000" dirty="0" smtClean="0"/>
              <a:t>Striatum  (red)</a:t>
            </a:r>
          </a:p>
          <a:p>
            <a:r>
              <a:rPr lang="en-US" sz="2000" dirty="0" smtClean="0"/>
              <a:t>Memory formation</a:t>
            </a:r>
            <a:endParaRPr lang="en-US" sz="2000" dirty="0"/>
          </a:p>
        </p:txBody>
      </p:sp>
      <p:cxnSp>
        <p:nvCxnSpPr>
          <p:cNvPr id="6" name="Straight Arrow Connector 5"/>
          <p:cNvCxnSpPr/>
          <p:nvPr/>
        </p:nvCxnSpPr>
        <p:spPr>
          <a:xfrm flipH="1" flipV="1">
            <a:off x="4159170" y="4549943"/>
            <a:ext cx="1295399" cy="974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41804" y="4876800"/>
            <a:ext cx="191276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424791"/>
            <a:ext cx="3505200" cy="1461939"/>
          </a:xfrm>
          <a:prstGeom prst="rect">
            <a:avLst/>
          </a:prstGeom>
        </p:spPr>
        <p:txBody>
          <a:bodyPr wrap="square">
            <a:spAutoFit/>
          </a:bodyPr>
          <a:lstStyle/>
          <a:p>
            <a:pPr marL="27432" lvl="0">
              <a:spcBef>
                <a:spcPts val="600"/>
              </a:spcBef>
              <a:buClr>
                <a:srgbClr val="4F81BD"/>
              </a:buClr>
              <a:buSzPct val="80000"/>
              <a:defRPr/>
            </a:pPr>
            <a:r>
              <a:rPr lang="en-US" sz="1400" dirty="0" smtClean="0">
                <a:solidFill>
                  <a:srgbClr val="1F497D">
                    <a:shade val="30000"/>
                    <a:satMod val="150000"/>
                  </a:srgbClr>
                </a:solidFill>
              </a:rPr>
              <a:t>When learning,  the brain produces beta waves. </a:t>
            </a:r>
          </a:p>
          <a:p>
            <a:pPr marL="27432" lvl="0">
              <a:spcBef>
                <a:spcPts val="600"/>
              </a:spcBef>
              <a:buClr>
                <a:srgbClr val="4F81BD"/>
              </a:buClr>
              <a:buSzPct val="80000"/>
              <a:defRPr/>
            </a:pPr>
            <a:r>
              <a:rPr lang="en-US" sz="1400" dirty="0" smtClean="0">
                <a:solidFill>
                  <a:srgbClr val="1F497D">
                    <a:shade val="30000"/>
                    <a:satMod val="150000"/>
                  </a:srgbClr>
                </a:solidFill>
              </a:rPr>
              <a:t>The </a:t>
            </a:r>
            <a:r>
              <a:rPr lang="en-US" sz="1400" dirty="0">
                <a:solidFill>
                  <a:srgbClr val="1F497D">
                    <a:shade val="30000"/>
                    <a:satMod val="150000"/>
                  </a:srgbClr>
                </a:solidFill>
              </a:rPr>
              <a:t>striatum activates first, sees the pieces of the puzzle, then the prefrontal cortex </a:t>
            </a:r>
            <a:r>
              <a:rPr lang="en-US" sz="1400" dirty="0" smtClean="0">
                <a:solidFill>
                  <a:srgbClr val="1F497D">
                    <a:shade val="30000"/>
                    <a:satMod val="150000"/>
                  </a:srgbClr>
                </a:solidFill>
              </a:rPr>
              <a:t> </a:t>
            </a:r>
            <a:r>
              <a:rPr lang="en-US" sz="1400" dirty="0">
                <a:solidFill>
                  <a:srgbClr val="1F497D">
                    <a:shade val="30000"/>
                    <a:satMod val="150000"/>
                  </a:srgbClr>
                </a:solidFill>
              </a:rPr>
              <a:t>puts the pieces together, working in sync with the striatum. </a:t>
            </a:r>
          </a:p>
        </p:txBody>
      </p:sp>
    </p:spTree>
    <p:extLst>
      <p:ext uri="{BB962C8B-B14F-4D97-AF65-F5344CB8AC3E}">
        <p14:creationId xmlns:p14="http://schemas.microsoft.com/office/powerpoint/2010/main" val="18851315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12250" y="228600"/>
            <a:ext cx="6769750" cy="1143000"/>
          </a:xfrm>
        </p:spPr>
        <p:txBody>
          <a:bodyPr>
            <a:noAutofit/>
          </a:bodyPr>
          <a:lstStyle/>
          <a:p>
            <a:r>
              <a:rPr lang="en-US" sz="3200" dirty="0" smtClean="0">
                <a:solidFill>
                  <a:schemeClr val="accent5">
                    <a:lumMod val="50000"/>
                  </a:schemeClr>
                </a:solidFill>
              </a:rPr>
              <a:t>The Chemicals of Sleep… or not</a:t>
            </a:r>
            <a:endParaRPr lang="en-US" sz="3200" dirty="0">
              <a:solidFill>
                <a:schemeClr val="accent5">
                  <a:lumMod val="50000"/>
                </a:schemeClr>
              </a:solidFill>
            </a:endParaRPr>
          </a:p>
        </p:txBody>
      </p:sp>
      <p:pic>
        <p:nvPicPr>
          <p:cNvPr id="1032" name="Picture 8" descr="http://www.drfrancescott.com/images/neurotransm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162" y="1371600"/>
            <a:ext cx="488983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828800"/>
            <a:ext cx="268801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329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Brain waves</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280511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832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498080" cy="1143000"/>
          </a:xfrm>
        </p:spPr>
        <p:txBody>
          <a:bodyPr/>
          <a:lstStyle/>
          <a:p>
            <a:r>
              <a:rPr lang="en-US" sz="3200" dirty="0" smtClean="0">
                <a:solidFill>
                  <a:srgbClr val="738AC8">
                    <a:lumMod val="50000"/>
                  </a:srgbClr>
                </a:solidFill>
              </a:rPr>
              <a:t>Chemicals and Sleep</a:t>
            </a:r>
            <a:endParaRPr lang="en-US" dirty="0"/>
          </a:p>
        </p:txBody>
      </p:sp>
      <p:sp>
        <p:nvSpPr>
          <p:cNvPr id="3" name="Content Placeholder 2"/>
          <p:cNvSpPr>
            <a:spLocks noGrp="1"/>
          </p:cNvSpPr>
          <p:nvPr>
            <p:ph idx="1"/>
          </p:nvPr>
        </p:nvSpPr>
        <p:spPr>
          <a:xfrm>
            <a:off x="914400" y="685800"/>
            <a:ext cx="8001000" cy="5943600"/>
          </a:xfrm>
        </p:spPr>
        <p:txBody>
          <a:bodyPr>
            <a:normAutofit fontScale="77500" lnSpcReduction="20000"/>
          </a:bodyPr>
          <a:lstStyle/>
          <a:p>
            <a:pPr>
              <a:buNone/>
            </a:pPr>
            <a:endParaRPr lang="en-US" sz="2200" i="1" dirty="0" smtClean="0">
              <a:solidFill>
                <a:srgbClr val="0070C0"/>
              </a:solidFill>
              <a:latin typeface="Times New Roman"/>
              <a:ea typeface="Times New Roman"/>
            </a:endParaRPr>
          </a:p>
          <a:p>
            <a:pPr>
              <a:buNone/>
            </a:pPr>
            <a:r>
              <a:rPr lang="en-US" sz="2300" b="1" dirty="0" smtClean="0">
                <a:solidFill>
                  <a:srgbClr val="0070C0"/>
                </a:solidFill>
                <a:ea typeface="Times New Roman"/>
              </a:rPr>
              <a:t>     neurotransmitters</a:t>
            </a:r>
            <a:r>
              <a:rPr lang="en-US" sz="2300" dirty="0" smtClean="0">
                <a:solidFill>
                  <a:srgbClr val="0070C0"/>
                </a:solidFill>
                <a:ea typeface="Times New Roman"/>
              </a:rPr>
              <a:t>  carry information between synapses</a:t>
            </a:r>
          </a:p>
          <a:p>
            <a:pPr>
              <a:buFont typeface="Wingdings" pitchFamily="2" charset="2"/>
              <a:buChar char="ü"/>
            </a:pPr>
            <a:r>
              <a:rPr lang="en-US" sz="2300" dirty="0" smtClean="0">
                <a:solidFill>
                  <a:srgbClr val="0070C0"/>
                </a:solidFill>
                <a:ea typeface="Times New Roman"/>
              </a:rPr>
              <a:t> also control </a:t>
            </a:r>
            <a:r>
              <a:rPr lang="en-US" sz="2300" dirty="0">
                <a:solidFill>
                  <a:srgbClr val="0070C0"/>
                </a:solidFill>
                <a:ea typeface="Times New Roman"/>
              </a:rPr>
              <a:t>whether we are asleep or </a:t>
            </a:r>
            <a:r>
              <a:rPr lang="en-US" sz="2300" dirty="0" smtClean="0">
                <a:solidFill>
                  <a:srgbClr val="0070C0"/>
                </a:solidFill>
                <a:ea typeface="Times New Roman"/>
              </a:rPr>
              <a:t>conscious</a:t>
            </a:r>
          </a:p>
          <a:p>
            <a:pPr>
              <a:buNone/>
            </a:pPr>
            <a:endParaRPr lang="en-US" sz="2300" dirty="0" smtClean="0">
              <a:solidFill>
                <a:srgbClr val="0070C0"/>
              </a:solidFill>
              <a:ea typeface="Times New Roman"/>
            </a:endParaRPr>
          </a:p>
          <a:p>
            <a:pPr marL="82296" indent="0">
              <a:buNone/>
            </a:pPr>
            <a:r>
              <a:rPr lang="en-US" sz="2300" dirty="0" smtClean="0">
                <a:solidFill>
                  <a:srgbClr val="002060"/>
                </a:solidFill>
              </a:rPr>
              <a:t>    </a:t>
            </a:r>
            <a:r>
              <a:rPr lang="en-US" sz="2300" dirty="0" smtClean="0">
                <a:solidFill>
                  <a:schemeClr val="accent6">
                    <a:lumMod val="50000"/>
                  </a:schemeClr>
                </a:solidFill>
              </a:rPr>
              <a:t>SEROTONIN:  a neurotransmitter- our “happy hormone” </a:t>
            </a:r>
          </a:p>
          <a:p>
            <a:pPr lvl="1">
              <a:buFont typeface="Arial" panose="020B0604020202020204" pitchFamily="34" charset="0"/>
              <a:buChar char="•"/>
            </a:pPr>
            <a:r>
              <a:rPr lang="en-US" sz="2300" dirty="0">
                <a:solidFill>
                  <a:srgbClr val="0070C0"/>
                </a:solidFill>
              </a:rPr>
              <a:t>cognition</a:t>
            </a:r>
          </a:p>
          <a:p>
            <a:pPr lvl="1">
              <a:buFont typeface="Arial" panose="020B0604020202020204" pitchFamily="34" charset="0"/>
              <a:buChar char="•"/>
            </a:pPr>
            <a:r>
              <a:rPr lang="en-US" sz="2300" dirty="0" smtClean="0">
                <a:solidFill>
                  <a:srgbClr val="0070C0"/>
                </a:solidFill>
              </a:rPr>
              <a:t>processes and carries memories</a:t>
            </a:r>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NOREPINEPHRINEN-  ( noradrenaline) our “reward system”</a:t>
            </a:r>
          </a:p>
          <a:p>
            <a:pPr lvl="1"/>
            <a:r>
              <a:rPr lang="en-US" sz="2300" dirty="0" smtClean="0">
                <a:solidFill>
                  <a:srgbClr val="0070C0"/>
                </a:solidFill>
              </a:rPr>
              <a:t>Stress hormone| fight or flight  (amygdala)</a:t>
            </a:r>
          </a:p>
          <a:p>
            <a:pPr lvl="1"/>
            <a:r>
              <a:rPr lang="en-US" sz="2300" dirty="0" smtClean="0">
                <a:solidFill>
                  <a:srgbClr val="0070C0"/>
                </a:solidFill>
              </a:rPr>
              <a:t>cognitive alertness, attention, concentration</a:t>
            </a:r>
          </a:p>
          <a:p>
            <a:pPr lvl="1"/>
            <a:endParaRPr lang="en-US" sz="2300" dirty="0" smtClean="0">
              <a:solidFill>
                <a:srgbClr val="0070C0"/>
              </a:solidFill>
            </a:endParaRPr>
          </a:p>
          <a:p>
            <a:pPr marL="82296" indent="0">
              <a:buNone/>
            </a:pPr>
            <a:r>
              <a:rPr lang="en-US" sz="2300" dirty="0">
                <a:solidFill>
                  <a:schemeClr val="accent6">
                    <a:lumMod val="50000"/>
                  </a:schemeClr>
                </a:solidFill>
              </a:rPr>
              <a:t> </a:t>
            </a:r>
            <a:r>
              <a:rPr lang="en-US" sz="2300" dirty="0" smtClean="0">
                <a:solidFill>
                  <a:schemeClr val="accent6">
                    <a:lumMod val="50000"/>
                  </a:schemeClr>
                </a:solidFill>
              </a:rPr>
              <a:t>                    MELATONIN- circadian rhythm:  our natural clock</a:t>
            </a:r>
          </a:p>
          <a:p>
            <a:endParaRPr lang="en-US" sz="2300" dirty="0" smtClean="0">
              <a:solidFill>
                <a:schemeClr val="accent6">
                  <a:lumMod val="50000"/>
                </a:schemeClr>
              </a:solidFill>
            </a:endParaRPr>
          </a:p>
          <a:p>
            <a:pPr marL="82296" indent="0">
              <a:buNone/>
            </a:pPr>
            <a:r>
              <a:rPr lang="en-US" sz="2300" dirty="0" smtClean="0">
                <a:solidFill>
                  <a:schemeClr val="accent6">
                    <a:lumMod val="50000"/>
                  </a:schemeClr>
                </a:solidFill>
              </a:rPr>
              <a:t>                     ADENOSINE</a:t>
            </a:r>
            <a:r>
              <a:rPr lang="en-US" sz="2300" i="1" dirty="0" smtClean="0">
                <a:solidFill>
                  <a:schemeClr val="accent6">
                    <a:lumMod val="50000"/>
                  </a:schemeClr>
                </a:solidFill>
              </a:rPr>
              <a:t>: while we’re awake</a:t>
            </a:r>
            <a:r>
              <a:rPr lang="en-US" sz="2300" dirty="0" smtClean="0">
                <a:solidFill>
                  <a:schemeClr val="accent6">
                    <a:lumMod val="50000"/>
                  </a:schemeClr>
                </a:solidFill>
              </a:rPr>
              <a:t>, it builds up &amp; causes drowsiness</a:t>
            </a:r>
          </a:p>
          <a:p>
            <a:pPr marL="402336" lvl="1" indent="0">
              <a:buNone/>
            </a:pPr>
            <a:r>
              <a:rPr lang="en-US" sz="2300" dirty="0" smtClean="0">
                <a:solidFill>
                  <a:schemeClr val="accent6">
                    <a:lumMod val="50000"/>
                  </a:schemeClr>
                </a:solidFill>
              </a:rPr>
              <a:t>                  &gt;</a:t>
            </a:r>
            <a:r>
              <a:rPr lang="en-US" sz="2300" dirty="0" smtClean="0">
                <a:solidFill>
                  <a:srgbClr val="0070C0"/>
                </a:solidFill>
              </a:rPr>
              <a:t>breaks down as we sleep</a:t>
            </a:r>
            <a:endParaRPr lang="en-US" sz="2300" dirty="0">
              <a:solidFill>
                <a:schemeClr val="accent6">
                  <a:lumMod val="50000"/>
                </a:schemeClr>
              </a:solidFill>
            </a:endParaRPr>
          </a:p>
          <a:p>
            <a:pPr marL="402336" lvl="1" indent="0">
              <a:buNone/>
            </a:pPr>
            <a:r>
              <a:rPr lang="en-US" sz="2300" dirty="0" smtClean="0">
                <a:solidFill>
                  <a:schemeClr val="accent6">
                    <a:lumMod val="50000"/>
                  </a:schemeClr>
                </a:solidFill>
              </a:rPr>
              <a:t>DOPAMINE: a neurotransmitter, controls </a:t>
            </a:r>
            <a:r>
              <a:rPr lang="en-US" sz="2300" dirty="0">
                <a:solidFill>
                  <a:schemeClr val="accent6">
                    <a:lumMod val="50000"/>
                  </a:schemeClr>
                </a:solidFill>
              </a:rPr>
              <a:t>sleep regulation. </a:t>
            </a:r>
            <a:endParaRPr lang="en-US" sz="2300" dirty="0" smtClean="0">
              <a:solidFill>
                <a:schemeClr val="accent6">
                  <a:lumMod val="50000"/>
                </a:schemeClr>
              </a:solidFill>
            </a:endParaRPr>
          </a:p>
          <a:p>
            <a:pPr lvl="1"/>
            <a:r>
              <a:rPr lang="en-US" sz="2300" dirty="0" smtClean="0">
                <a:solidFill>
                  <a:schemeClr val="accent6">
                    <a:lumMod val="50000"/>
                  </a:schemeClr>
                </a:solidFill>
              </a:rPr>
              <a:t>Dopamine </a:t>
            </a:r>
            <a:r>
              <a:rPr lang="en-US" sz="2300" dirty="0">
                <a:solidFill>
                  <a:schemeClr val="accent6">
                    <a:lumMod val="50000"/>
                  </a:schemeClr>
                </a:solidFill>
              </a:rPr>
              <a:t>acts in the pineal gland, </a:t>
            </a:r>
            <a:r>
              <a:rPr lang="en-US" sz="2300" dirty="0" smtClean="0">
                <a:solidFill>
                  <a:schemeClr val="accent6">
                    <a:lumMod val="50000"/>
                  </a:schemeClr>
                </a:solidFill>
              </a:rPr>
              <a:t> </a:t>
            </a:r>
            <a:r>
              <a:rPr lang="en-US" sz="2300" dirty="0">
                <a:solidFill>
                  <a:schemeClr val="accent6">
                    <a:lumMod val="50000"/>
                  </a:schemeClr>
                </a:solidFill>
              </a:rPr>
              <a:t>dictating the 'circadian </a:t>
            </a:r>
            <a:r>
              <a:rPr lang="en-US" sz="2300" dirty="0" smtClean="0">
                <a:solidFill>
                  <a:schemeClr val="accent6">
                    <a:lumMod val="50000"/>
                  </a:schemeClr>
                </a:solidFill>
              </a:rPr>
              <a:t>rhythm‘</a:t>
            </a:r>
          </a:p>
          <a:p>
            <a:pPr lvl="1"/>
            <a:r>
              <a:rPr lang="en-US" sz="2300" dirty="0" smtClean="0"/>
              <a:t>controls </a:t>
            </a:r>
            <a:r>
              <a:rPr lang="en-US" sz="2300" dirty="0"/>
              <a:t>the brain's reward and pleasure centers. </a:t>
            </a:r>
            <a:endParaRPr lang="en-US" sz="2300" dirty="0" smtClean="0"/>
          </a:p>
          <a:p>
            <a:pPr lvl="1">
              <a:buFont typeface="Wingdings" panose="05000000000000000000" pitchFamily="2" charset="2"/>
              <a:buChar char="§"/>
            </a:pPr>
            <a:r>
              <a:rPr lang="en-US" sz="2300" dirty="0" smtClean="0"/>
              <a:t>Dopamine </a:t>
            </a:r>
            <a:r>
              <a:rPr lang="en-US" sz="2300" dirty="0"/>
              <a:t>also helps regulate movement and emotional responses,</a:t>
            </a:r>
            <a:endParaRPr lang="en-US" sz="2300" dirty="0" smtClean="0">
              <a:solidFill>
                <a:schemeClr val="accent6">
                  <a:lumMod val="50000"/>
                </a:schemeClr>
              </a:solidFill>
            </a:endParaRPr>
          </a:p>
          <a:p>
            <a:pPr lvl="1"/>
            <a:endParaRPr lang="en-US" sz="1600" dirty="0" smtClean="0">
              <a:solidFill>
                <a:srgbClr val="0070C0"/>
              </a:solidFill>
            </a:endParaRPr>
          </a:p>
          <a:p>
            <a:pPr lvl="1"/>
            <a:endParaRPr lang="en-US" sz="1600" dirty="0" smtClean="0">
              <a:solidFill>
                <a:srgbClr val="0070C0"/>
              </a:solidFill>
            </a:endParaRPr>
          </a:p>
          <a:p>
            <a:pPr marL="402336" lvl="1" indent="0">
              <a:buNone/>
            </a:pPr>
            <a:endParaRPr lang="en-US" sz="1400" dirty="0">
              <a:solidFill>
                <a:srgbClr val="0070C0"/>
              </a:solidFill>
            </a:endParaRP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28600"/>
            <a:ext cx="2057400" cy="154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682248"/>
            <a:ext cx="1300162"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8230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rgbClr val="002060"/>
                </a:solidFill>
              </a:rPr>
              <a:t>Delta Waves</a:t>
            </a:r>
            <a:endParaRPr lang="en-US" sz="3600" dirty="0">
              <a:solidFill>
                <a:srgbClr val="002060"/>
              </a:solidFill>
            </a:endParaRPr>
          </a:p>
        </p:txBody>
      </p:sp>
      <p:sp>
        <p:nvSpPr>
          <p:cNvPr id="5" name="Content Placeholder 4"/>
          <p:cNvSpPr>
            <a:spLocks noGrp="1"/>
          </p:cNvSpPr>
          <p:nvPr>
            <p:ph idx="1"/>
          </p:nvPr>
        </p:nvSpPr>
        <p:spPr>
          <a:xfrm>
            <a:off x="1066800" y="1143000"/>
            <a:ext cx="8001000" cy="4800600"/>
          </a:xfrm>
        </p:spPr>
        <p:txBody>
          <a:bodyPr>
            <a:normAutofit/>
          </a:bodyPr>
          <a:lstStyle/>
          <a:p>
            <a:r>
              <a:rPr lang="en-US" sz="2000" dirty="0" smtClean="0"/>
              <a:t>Females  have </a:t>
            </a:r>
            <a:r>
              <a:rPr lang="en-US" sz="2000" dirty="0"/>
              <a:t>more delta wave </a:t>
            </a:r>
            <a:r>
              <a:rPr lang="en-US" sz="2000" dirty="0" smtClean="0"/>
              <a:t>activity (true for </a:t>
            </a:r>
            <a:r>
              <a:rPr lang="en-US" sz="2000" dirty="0"/>
              <a:t>most mammal species. </a:t>
            </a:r>
            <a:r>
              <a:rPr lang="en-US" sz="2000" dirty="0" smtClean="0"/>
              <a:t>)</a:t>
            </a:r>
          </a:p>
          <a:p>
            <a:r>
              <a:rPr lang="en-US" sz="2000" dirty="0" smtClean="0"/>
              <a:t>Infants spend much of their sleep in Delta Wave sleep (25% less age 10)</a:t>
            </a:r>
          </a:p>
          <a:p>
            <a:r>
              <a:rPr lang="en-US" sz="2000" dirty="0" smtClean="0"/>
              <a:t>Delta Wave sleep decreases with age</a:t>
            </a:r>
          </a:p>
          <a:p>
            <a:r>
              <a:rPr lang="en-US" sz="2000" dirty="0" smtClean="0"/>
              <a:t>delta </a:t>
            </a:r>
            <a:r>
              <a:rPr lang="en-US" sz="2000" dirty="0"/>
              <a:t>waves show a lateralization, with right hemisphere dominance during </a:t>
            </a:r>
            <a:r>
              <a:rPr lang="en-US" sz="2000" dirty="0" smtClean="0"/>
              <a:t>sleep</a:t>
            </a:r>
            <a:endParaRPr lang="en-US" sz="2000" baseline="30000" dirty="0"/>
          </a:p>
          <a:p>
            <a:r>
              <a:rPr lang="en-US" sz="2000" dirty="0"/>
              <a:t>Delta waves  arise in the thalamus or in the cortex. </a:t>
            </a:r>
          </a:p>
          <a:p>
            <a:r>
              <a:rPr lang="en-US" sz="2000" dirty="0" smtClean="0"/>
              <a:t>Delta </a:t>
            </a:r>
            <a:r>
              <a:rPr lang="en-US" sz="2000" dirty="0"/>
              <a:t>activity stimulates the release of several hormones, including growth hormone releasing </a:t>
            </a:r>
            <a:r>
              <a:rPr lang="en-US" sz="2000" dirty="0" smtClean="0"/>
              <a:t>hormone GHRH (</a:t>
            </a:r>
            <a:r>
              <a:rPr lang="en-US" sz="2000" dirty="0" err="1" smtClean="0">
                <a:solidFill>
                  <a:srgbClr val="252525"/>
                </a:solidFill>
              </a:rPr>
              <a:t>somatocrinin</a:t>
            </a:r>
            <a:r>
              <a:rPr lang="en-US" sz="2000" dirty="0" smtClean="0">
                <a:solidFill>
                  <a:srgbClr val="252525"/>
                </a:solidFill>
              </a:rPr>
              <a:t>) </a:t>
            </a:r>
            <a:r>
              <a:rPr lang="en-US" sz="2000" dirty="0" smtClean="0"/>
              <a:t>and </a:t>
            </a:r>
            <a:r>
              <a:rPr lang="en-US" sz="2000" dirty="0" err="1" smtClean="0"/>
              <a:t>PRl</a:t>
            </a:r>
            <a:r>
              <a:rPr lang="en-US" sz="2000" dirty="0" smtClean="0"/>
              <a:t> (prolactin) GHRH </a:t>
            </a:r>
            <a:r>
              <a:rPr lang="en-US" sz="2000" dirty="0"/>
              <a:t>is released from </a:t>
            </a:r>
            <a:r>
              <a:rPr lang="en-US" sz="2000" dirty="0" smtClean="0"/>
              <a:t>the hypothalamus which </a:t>
            </a:r>
            <a:r>
              <a:rPr lang="en-US" sz="2000" dirty="0"/>
              <a:t>in turn stimulates release </a:t>
            </a:r>
            <a:r>
              <a:rPr lang="en-US" sz="2000" dirty="0" smtClean="0"/>
              <a:t> of the growth hormone from </a:t>
            </a:r>
            <a:r>
              <a:rPr lang="en-US" sz="2000" dirty="0"/>
              <a:t>the </a:t>
            </a:r>
            <a:r>
              <a:rPr lang="en-US" sz="2000" dirty="0" smtClean="0"/>
              <a:t>pituitary</a:t>
            </a:r>
          </a:p>
          <a:p>
            <a:r>
              <a:rPr lang="en-US" sz="2000" dirty="0" smtClean="0"/>
              <a:t>Intoxication decreases delta waves: delta wave disruption</a:t>
            </a:r>
          </a:p>
          <a:p>
            <a:r>
              <a:rPr lang="en-US" sz="2000" dirty="0" smtClean="0"/>
              <a:t>Schizophrenics have much less delta wave activity</a:t>
            </a:r>
          </a:p>
          <a:p>
            <a:endParaRPr lang="en-US" dirty="0"/>
          </a:p>
        </p:txBody>
      </p:sp>
    </p:spTree>
    <p:extLst>
      <p:ext uri="{BB962C8B-B14F-4D97-AF65-F5344CB8AC3E}">
        <p14:creationId xmlns:p14="http://schemas.microsoft.com/office/powerpoint/2010/main" val="1737365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Your internal GPS system |</a:t>
            </a:r>
            <a:r>
              <a:rPr lang="en-US" sz="2800" dirty="0"/>
              <a:t> </a:t>
            </a:r>
            <a:r>
              <a:rPr lang="en-US" sz="2800" dirty="0" smtClean="0"/>
              <a:t>Positioning </a:t>
            </a:r>
            <a:r>
              <a:rPr lang="en-US" sz="2800" dirty="0"/>
              <a:t>tracking </a:t>
            </a:r>
          </a:p>
        </p:txBody>
      </p:sp>
      <p:sp>
        <p:nvSpPr>
          <p:cNvPr id="3" name="Content Placeholder 2"/>
          <p:cNvSpPr>
            <a:spLocks noGrp="1"/>
          </p:cNvSpPr>
          <p:nvPr>
            <p:ph idx="1"/>
          </p:nvPr>
        </p:nvSpPr>
        <p:spPr/>
        <p:txBody>
          <a:bodyPr>
            <a:normAutofit/>
          </a:bodyPr>
          <a:lstStyle/>
          <a:p>
            <a:r>
              <a:rPr lang="en-US" sz="2400" dirty="0" smtClean="0"/>
              <a:t>Grid cells and Place cells</a:t>
            </a:r>
          </a:p>
          <a:p>
            <a:r>
              <a:rPr lang="en-US" sz="2400" dirty="0" smtClean="0"/>
              <a:t>Fantastic for left and right, but not up and down</a:t>
            </a:r>
          </a:p>
          <a:p>
            <a:r>
              <a:rPr lang="en-US" sz="2400" dirty="0" smtClean="0"/>
              <a:t>They make a mental map of our environment</a:t>
            </a:r>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32175"/>
            <a:ext cx="256063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707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1000">
              <a:srgbClr val="21D6E0"/>
            </a:gs>
            <a:gs pos="60000">
              <a:srgbClr val="0087E6"/>
            </a:gs>
            <a:gs pos="100000">
              <a:srgbClr val="005CBF"/>
            </a:gs>
          </a:gsLst>
          <a:lin ang="16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6512"/>
          </a:xfrm>
        </p:spPr>
        <p:txBody>
          <a:bodyPr>
            <a:noAutofit/>
          </a:bodyPr>
          <a:lstStyle/>
          <a:p>
            <a:r>
              <a:rPr lang="en-US" sz="2400" dirty="0" smtClean="0">
                <a:solidFill>
                  <a:schemeClr val="bg1"/>
                </a:solidFill>
              </a:rPr>
              <a:t>Chagall,</a:t>
            </a:r>
            <a:br>
              <a:rPr lang="en-US" sz="2400" dirty="0" smtClean="0">
                <a:solidFill>
                  <a:schemeClr val="bg1"/>
                </a:solidFill>
              </a:rPr>
            </a:br>
            <a:r>
              <a:rPr lang="en-US" sz="2400" dirty="0" smtClean="0">
                <a:solidFill>
                  <a:schemeClr val="bg1"/>
                </a:solidFill>
              </a:rPr>
              <a:t>Cow with a parasol</a:t>
            </a:r>
            <a:endParaRPr lang="en-US" sz="2400" dirty="0">
              <a:solidFill>
                <a:schemeClr val="bg1"/>
              </a:solidFill>
            </a:endParaRPr>
          </a:p>
        </p:txBody>
      </p:sp>
      <p:pic>
        <p:nvPicPr>
          <p:cNvPr id="7" name="Content Placeholder 6" descr="cow w umbrella.jpeg"/>
          <p:cNvPicPr>
            <a:picLocks noGrp="1" noChangeAspect="1"/>
          </p:cNvPicPr>
          <p:nvPr>
            <p:ph idx="1"/>
          </p:nvPr>
        </p:nvPicPr>
        <p:blipFill>
          <a:blip r:embed="rId2" cstate="print"/>
          <a:stretch>
            <a:fillRect/>
          </a:stretch>
        </p:blipFill>
        <p:spPr>
          <a:xfrm>
            <a:off x="381000" y="1828800"/>
            <a:ext cx="5334000" cy="4444999"/>
          </a:xfrm>
        </p:spPr>
      </p:pic>
      <p:sp>
        <p:nvSpPr>
          <p:cNvPr id="4" name="TextBox 3"/>
          <p:cNvSpPr txBox="1"/>
          <p:nvPr/>
        </p:nvSpPr>
        <p:spPr>
          <a:xfrm>
            <a:off x="5747085" y="3733800"/>
            <a:ext cx="3429000" cy="2554545"/>
          </a:xfrm>
          <a:prstGeom prst="rect">
            <a:avLst/>
          </a:prstGeom>
          <a:noFill/>
        </p:spPr>
        <p:txBody>
          <a:bodyPr wrap="square" rtlCol="0">
            <a:spAutoFit/>
          </a:bodyPr>
          <a:lstStyle/>
          <a:p>
            <a:r>
              <a:rPr lang="en-US" sz="2000" dirty="0">
                <a:solidFill>
                  <a:prstClr val="white"/>
                </a:solidFill>
              </a:rPr>
              <a:t>Cows have different meanings to different people, in different cultures. </a:t>
            </a:r>
            <a:endParaRPr lang="en-US" sz="2000" dirty="0" smtClean="0">
              <a:solidFill>
                <a:prstClr val="white"/>
              </a:solidFill>
            </a:endParaRPr>
          </a:p>
          <a:p>
            <a:endParaRPr lang="en-US" sz="2000" dirty="0">
              <a:solidFill>
                <a:prstClr val="white"/>
              </a:solidFill>
            </a:endParaRPr>
          </a:p>
          <a:p>
            <a:r>
              <a:rPr lang="en-US" sz="2000" dirty="0">
                <a:solidFill>
                  <a:prstClr val="white"/>
                </a:solidFill>
              </a:rPr>
              <a:t>Any image will have a different meaning depending on the dreamer and the context.</a:t>
            </a:r>
          </a:p>
        </p:txBody>
      </p:sp>
    </p:spTree>
    <p:extLst>
      <p:ext uri="{BB962C8B-B14F-4D97-AF65-F5344CB8AC3E}">
        <p14:creationId xmlns:p14="http://schemas.microsoft.com/office/powerpoint/2010/main" val="1284697009"/>
      </p:ext>
    </p:extLst>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8019288" cy="1143000"/>
          </a:xfrm>
        </p:spPr>
        <p:txBody>
          <a:bodyPr>
            <a:normAutofit/>
          </a:bodyPr>
          <a:lstStyle/>
          <a:p>
            <a:r>
              <a:rPr lang="en-US" dirty="0" smtClean="0"/>
              <a:t>changes while we sleep </a:t>
            </a:r>
            <a:endParaRPr lang="en-US" dirty="0"/>
          </a:p>
        </p:txBody>
      </p:sp>
      <p:sp>
        <p:nvSpPr>
          <p:cNvPr id="3" name="Content Placeholder 2"/>
          <p:cNvSpPr>
            <a:spLocks noGrp="1"/>
          </p:cNvSpPr>
          <p:nvPr>
            <p:ph idx="1"/>
          </p:nvPr>
        </p:nvSpPr>
        <p:spPr/>
        <p:txBody>
          <a:bodyPr>
            <a:normAutofit fontScale="25000" lnSpcReduction="20000"/>
          </a:bodyPr>
          <a:lstStyle/>
          <a:p>
            <a:r>
              <a:rPr lang="en-US" sz="7200" dirty="0" smtClean="0"/>
              <a:t>NREM stages</a:t>
            </a:r>
          </a:p>
          <a:p>
            <a:pPr lvl="1"/>
            <a:r>
              <a:rPr lang="en-US" sz="7200" dirty="0" smtClean="0"/>
              <a:t>Body temperature drops, body relaxes</a:t>
            </a:r>
          </a:p>
          <a:p>
            <a:pPr lvl="1"/>
            <a:r>
              <a:rPr lang="en-US" sz="7200" dirty="0" smtClean="0"/>
              <a:t>Metabolism drops, blood pressure drops</a:t>
            </a:r>
          </a:p>
          <a:p>
            <a:pPr lvl="1">
              <a:buClr>
                <a:srgbClr val="C00000"/>
              </a:buClr>
              <a:buFont typeface="Wingdings" pitchFamily="2" charset="2"/>
              <a:buChar char="Ø"/>
            </a:pPr>
            <a:r>
              <a:rPr lang="en-US" sz="7200" dirty="0" smtClean="0"/>
              <a:t>Immune systems kick in, growth hormones</a:t>
            </a:r>
          </a:p>
          <a:p>
            <a:r>
              <a:rPr lang="en-US" sz="7200" dirty="0" smtClean="0"/>
              <a:t>Electro-chemical changes</a:t>
            </a:r>
          </a:p>
          <a:p>
            <a:pPr lvl="1"/>
            <a:r>
              <a:rPr lang="en-US" sz="7200" dirty="0" smtClean="0"/>
              <a:t>serotonin, epinephrine and melatonin</a:t>
            </a:r>
          </a:p>
          <a:p>
            <a:pPr lvl="1">
              <a:buNone/>
            </a:pPr>
            <a:r>
              <a:rPr lang="en-US" sz="7200" dirty="0" smtClean="0"/>
              <a:t>REM</a:t>
            </a:r>
          </a:p>
          <a:p>
            <a:pPr lvl="1">
              <a:buNone/>
            </a:pPr>
            <a:r>
              <a:rPr lang="en-US" sz="7200" dirty="0" smtClean="0"/>
              <a:t>	Pons activates the switch</a:t>
            </a:r>
          </a:p>
          <a:p>
            <a:pPr lvl="1">
              <a:buNone/>
            </a:pPr>
            <a:r>
              <a:rPr lang="en-US" sz="7200" dirty="0" smtClean="0"/>
              <a:t>	Intense brain activity</a:t>
            </a:r>
          </a:p>
          <a:p>
            <a:pPr lvl="1">
              <a:buNone/>
            </a:pPr>
            <a:r>
              <a:rPr lang="en-US" sz="7200" dirty="0" smtClean="0"/>
              <a:t>	Rapid breathing, Increase blood pressure and heart rate</a:t>
            </a:r>
          </a:p>
          <a:p>
            <a:pPr lvl="1">
              <a:buNone/>
            </a:pPr>
            <a:r>
              <a:rPr lang="en-US" sz="7200" dirty="0" smtClean="0"/>
              <a:t> 	REM paralysis</a:t>
            </a:r>
          </a:p>
          <a:p>
            <a:pPr lvl="1">
              <a:buNone/>
            </a:pPr>
            <a:r>
              <a:rPr lang="en-US" sz="7200" dirty="0" smtClean="0"/>
              <a:t>	</a:t>
            </a:r>
            <a:r>
              <a:rPr lang="en-US" sz="7200" dirty="0" err="1" smtClean="0"/>
              <a:t>PFLC</a:t>
            </a:r>
            <a:r>
              <a:rPr lang="en-US" sz="7200" dirty="0" smtClean="0"/>
              <a:t> shuts off</a:t>
            </a:r>
          </a:p>
          <a:p>
            <a:pPr lvl="1">
              <a:buNone/>
            </a:pPr>
            <a:r>
              <a:rPr lang="en-US" sz="7200" dirty="0" smtClean="0"/>
              <a:t>	No working memory</a:t>
            </a:r>
          </a:p>
          <a:p>
            <a:pPr lvl="1">
              <a:buNone/>
            </a:pPr>
            <a:r>
              <a:rPr lang="en-US" sz="7200" dirty="0" smtClean="0"/>
              <a:t>	No serotonin and no noradrenalin</a:t>
            </a:r>
          </a:p>
          <a:p>
            <a:pPr lvl="1">
              <a:buNone/>
            </a:pPr>
            <a:endParaRPr lang="en-US" sz="7200" dirty="0" smtClean="0"/>
          </a:p>
          <a:p>
            <a:pPr lvl="1">
              <a:buNone/>
            </a:pPr>
            <a:endParaRPr lang="en-US" sz="7200" dirty="0" smtClean="0"/>
          </a:p>
          <a:p>
            <a:pPr lvl="1">
              <a:buNone/>
            </a:pPr>
            <a:r>
              <a:rPr lang="en-US" sz="7200" dirty="0" smtClean="0"/>
              <a:t>Activation synthesis</a:t>
            </a:r>
          </a:p>
          <a:p>
            <a:pPr lvl="1">
              <a:buNone/>
            </a:pPr>
            <a:endParaRPr lang="en-US" sz="4500" dirty="0" smtClean="0"/>
          </a:p>
          <a:p>
            <a:pPr lvl="1">
              <a:buNone/>
            </a:pPr>
            <a:r>
              <a:rPr lang="en-US" sz="4500" dirty="0" smtClean="0"/>
              <a:t>	</a:t>
            </a:r>
          </a:p>
          <a:p>
            <a:pPr lvl="1"/>
            <a:endParaRPr lang="en-US" dirty="0" smtClean="0"/>
          </a:p>
        </p:txBody>
      </p:sp>
    </p:spTree>
    <p:extLst>
      <p:ext uri="{BB962C8B-B14F-4D97-AF65-F5344CB8AC3E}">
        <p14:creationId xmlns:p14="http://schemas.microsoft.com/office/powerpoint/2010/main" val="339934839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6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0"/>
            <a:ext cx="7406640" cy="1472184"/>
          </a:xfrm>
        </p:spPr>
        <p:txBody>
          <a:bodyPr>
            <a:normAutofit fontScale="90000"/>
          </a:bodyPr>
          <a:lstStyle/>
          <a:p>
            <a:pPr marL="27432" lvl="0">
              <a:spcBef>
                <a:spcPts val="600"/>
              </a:spcBef>
            </a:pPr>
            <a:r>
              <a:rPr lang="en-US" sz="3200" dirty="0" smtClean="0">
                <a:solidFill>
                  <a:srgbClr val="002060"/>
                </a:solidFill>
              </a:rPr>
              <a:t>Dream Theory </a:t>
            </a:r>
            <a:r>
              <a:rPr lang="en-US" dirty="0" smtClean="0">
                <a:solidFill>
                  <a:srgbClr val="002060"/>
                </a:solidFill>
              </a:rPr>
              <a:t># 1 </a:t>
            </a:r>
            <a:br>
              <a:rPr lang="en-US" dirty="0" smtClean="0">
                <a:solidFill>
                  <a:srgbClr val="002060"/>
                </a:solidFill>
              </a:rPr>
            </a:br>
            <a:r>
              <a:rPr lang="en-US" dirty="0" smtClean="0">
                <a:solidFill>
                  <a:srgbClr val="002060"/>
                </a:solidFill>
              </a:rPr>
              <a:t>The Evolutionary Theory</a:t>
            </a:r>
            <a:br>
              <a:rPr lang="en-US" dirty="0" smtClean="0">
                <a:solidFill>
                  <a:srgbClr val="002060"/>
                </a:solidFill>
              </a:rPr>
            </a:br>
            <a:r>
              <a:rPr lang="en-US" sz="2700" dirty="0">
                <a:solidFill>
                  <a:schemeClr val="accent3">
                    <a:lumMod val="75000"/>
                  </a:schemeClr>
                </a:solidFill>
                <a:effectLst/>
              </a:rPr>
              <a:t>We Dream to Practice Response to Situations</a:t>
            </a:r>
            <a:br>
              <a:rPr lang="en-US" sz="2700" dirty="0">
                <a:solidFill>
                  <a:schemeClr val="accent3">
                    <a:lumMod val="75000"/>
                  </a:schemeClr>
                </a:solidFill>
                <a:effectLst/>
              </a:rPr>
            </a:br>
            <a:r>
              <a:rPr lang="en-US" sz="2700" dirty="0" err="1" smtClean="0">
                <a:solidFill>
                  <a:srgbClr val="002060"/>
                </a:solidFill>
              </a:rPr>
              <a:t>Antti</a:t>
            </a:r>
            <a:r>
              <a:rPr lang="en-US" sz="2700" dirty="0" smtClean="0">
                <a:solidFill>
                  <a:srgbClr val="002060"/>
                </a:solidFill>
              </a:rPr>
              <a:t> </a:t>
            </a:r>
            <a:r>
              <a:rPr lang="en-US" sz="2700" dirty="0" err="1" smtClean="0">
                <a:solidFill>
                  <a:srgbClr val="002060"/>
                </a:solidFill>
              </a:rPr>
              <a:t>Revonsuo</a:t>
            </a:r>
            <a:endParaRPr lang="en-US" sz="2700" dirty="0">
              <a:solidFill>
                <a:srgbClr val="002060"/>
              </a:solidFill>
            </a:endParaRPr>
          </a:p>
        </p:txBody>
      </p:sp>
      <p:sp>
        <p:nvSpPr>
          <p:cNvPr id="3" name="Subtitle 2"/>
          <p:cNvSpPr>
            <a:spLocks noGrp="1"/>
          </p:cNvSpPr>
          <p:nvPr>
            <p:ph type="subTitle" idx="1"/>
          </p:nvPr>
        </p:nvSpPr>
        <p:spPr>
          <a:xfrm>
            <a:off x="3809010" y="2157351"/>
            <a:ext cx="5334000" cy="4357749"/>
          </a:xfrm>
        </p:spPr>
        <p:txBody>
          <a:bodyPr>
            <a:normAutofit/>
          </a:bodyPr>
          <a:lstStyle/>
          <a:p>
            <a:r>
              <a:rPr lang="en-US" dirty="0" smtClean="0">
                <a:solidFill>
                  <a:srgbClr val="002060"/>
                </a:solidFill>
              </a:rPr>
              <a:t>Activity of the amygdala increases</a:t>
            </a:r>
            <a:endParaRPr lang="en-US" sz="3100" dirty="0" smtClean="0">
              <a:solidFill>
                <a:srgbClr val="002060"/>
              </a:solidFill>
            </a:endParaRPr>
          </a:p>
          <a:p>
            <a:pPr marL="484632" indent="-457200">
              <a:buFont typeface="Arial" panose="020B0604020202020204" pitchFamily="34" charset="0"/>
              <a:buChar char="•"/>
            </a:pPr>
            <a:r>
              <a:rPr lang="en-US" sz="2400" dirty="0" smtClean="0">
                <a:solidFill>
                  <a:srgbClr val="002060"/>
                </a:solidFill>
              </a:rPr>
              <a:t>The brain fires as if it’s in a </a:t>
            </a:r>
          </a:p>
          <a:p>
            <a:r>
              <a:rPr lang="en-US" sz="2400" dirty="0" smtClean="0">
                <a:solidFill>
                  <a:srgbClr val="002060"/>
                </a:solidFill>
              </a:rPr>
              <a:t>      real life situation</a:t>
            </a:r>
          </a:p>
          <a:p>
            <a:r>
              <a:rPr lang="en-US" sz="2400" dirty="0" smtClean="0">
                <a:solidFill>
                  <a:srgbClr val="002060"/>
                </a:solidFill>
              </a:rPr>
              <a:t>The brain activity for motor skills increases-  firing in a way that it’s practicing motor skills like running or jumping</a:t>
            </a:r>
          </a:p>
          <a:p>
            <a:endParaRPr lang="en-US" sz="2400" dirty="0" smtClean="0">
              <a:solidFill>
                <a:srgbClr val="002060"/>
              </a:solidFill>
            </a:endParaRPr>
          </a:p>
          <a:p>
            <a:pPr marL="370332" indent="-342900">
              <a:buFont typeface="Wingdings" panose="05000000000000000000" pitchFamily="2" charset="2"/>
              <a:buChar char="q"/>
            </a:pPr>
            <a:r>
              <a:rPr lang="en-US" sz="2400" dirty="0" smtClean="0">
                <a:solidFill>
                  <a:srgbClr val="002060"/>
                </a:solidFill>
              </a:rPr>
              <a:t>In the safety of night, we practice survival skills</a:t>
            </a: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484632" indent="-457200">
              <a:buFont typeface="Arial" panose="020B0604020202020204" pitchFamily="34" charset="0"/>
              <a:buChar char="•"/>
            </a:pPr>
            <a:endParaRPr lang="en-US" sz="2400" dirty="0" smtClean="0">
              <a:solidFill>
                <a:srgbClr val="002060"/>
              </a:solidFill>
            </a:endParaRPr>
          </a:p>
          <a:p>
            <a:pPr marL="914400" lvl="1"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smtClean="0">
              <a:solidFill>
                <a:srgbClr val="002060"/>
              </a:solidFill>
            </a:endParaRPr>
          </a:p>
          <a:p>
            <a:pPr marL="484632" indent="-457200">
              <a:buFont typeface="Arial" panose="020B0604020202020204" pitchFamily="34" charset="0"/>
              <a:buChar char="•"/>
            </a:pPr>
            <a:endParaRPr lang="en-US" dirty="0">
              <a:solidFill>
                <a:srgbClr val="002060"/>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246" t="-4125" r="6887" b="4125"/>
          <a:stretch/>
        </p:blipFill>
        <p:spPr bwMode="auto">
          <a:xfrm>
            <a:off x="577613" y="2189019"/>
            <a:ext cx="296568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19200" y="5334000"/>
            <a:ext cx="1682514" cy="1015663"/>
          </a:xfrm>
          <a:prstGeom prst="rect">
            <a:avLst/>
          </a:prstGeom>
        </p:spPr>
        <p:txBody>
          <a:bodyPr wrap="square">
            <a:spAutoFit/>
          </a:bodyPr>
          <a:lstStyle/>
          <a:p>
            <a:pPr marL="27432" lvl="0">
              <a:spcBef>
                <a:spcPts val="600"/>
              </a:spcBef>
              <a:buClr>
                <a:srgbClr val="3891A7"/>
              </a:buClr>
              <a:buSzPct val="80000"/>
            </a:pPr>
            <a:r>
              <a:rPr lang="en-US" sz="2000" dirty="0">
                <a:solidFill>
                  <a:srgbClr val="002060"/>
                </a:solidFill>
              </a:rPr>
              <a:t>We rehearse fight or flight situations</a:t>
            </a:r>
          </a:p>
        </p:txBody>
      </p:sp>
    </p:spTree>
    <p:extLst>
      <p:ext uri="{BB962C8B-B14F-4D97-AF65-F5344CB8AC3E}">
        <p14:creationId xmlns:p14="http://schemas.microsoft.com/office/powerpoint/2010/main" val="33459312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739" y="-381000"/>
            <a:ext cx="8458200" cy="2421464"/>
          </a:xfrm>
        </p:spPr>
        <p:txBody>
          <a:bodyPr/>
          <a:lstStyle/>
          <a:p>
            <a:pPr algn="ctr"/>
            <a:r>
              <a:rPr lang="en-US" dirty="0"/>
              <a:t>Why are dreams weird?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75614"/>
            <a:ext cx="659927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2063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0"/>
            <a:ext cx="7498080" cy="1143000"/>
          </a:xfrm>
        </p:spPr>
        <p:txBody>
          <a:bodyPr>
            <a:normAutofit/>
          </a:bodyPr>
          <a:lstStyle/>
          <a:p>
            <a:r>
              <a:rPr lang="en-US" sz="3200" dirty="0" smtClean="0"/>
              <a:t>Stages of sleep: Non-REM</a:t>
            </a:r>
            <a:endParaRPr lang="en-US" sz="3200" dirty="0"/>
          </a:p>
        </p:txBody>
      </p:sp>
      <p:sp>
        <p:nvSpPr>
          <p:cNvPr id="6" name="Rectangle 5"/>
          <p:cNvSpPr/>
          <p:nvPr/>
        </p:nvSpPr>
        <p:spPr>
          <a:xfrm>
            <a:off x="1143000" y="685800"/>
            <a:ext cx="8229600" cy="7417415"/>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pPr>
            <a:r>
              <a:rPr lang="en-US" dirty="0" smtClean="0">
                <a:solidFill>
                  <a:srgbClr val="002060"/>
                </a:solidFill>
                <a:latin typeface="Times New Roman" pitchFamily="18" charset="0"/>
                <a:ea typeface="+mj-ea"/>
                <a:cs typeface="Times New Roman" pitchFamily="18" charset="0"/>
              </a:rPr>
              <a:t>	</a:t>
            </a:r>
            <a:r>
              <a:rPr lang="en-US" dirty="0" err="1" smtClean="0">
                <a:solidFill>
                  <a:srgbClr val="002060"/>
                </a:solidFill>
                <a:latin typeface="Times New Roman" pitchFamily="18" charset="0"/>
                <a:ea typeface="+mj-ea"/>
                <a:cs typeface="Times New Roman" pitchFamily="18" charset="0"/>
              </a:rPr>
              <a:t>N1</a:t>
            </a:r>
            <a:r>
              <a:rPr lang="en-US" dirty="0" smtClean="0">
                <a:solidFill>
                  <a:srgbClr val="002060"/>
                </a:solidFill>
                <a:ea typeface="+mj-ea"/>
                <a:cs typeface="+mj-cs"/>
              </a:rPr>
              <a:t> </a:t>
            </a:r>
            <a:r>
              <a:rPr lang="en-US" sz="2000" dirty="0" smtClean="0">
                <a:solidFill>
                  <a:srgbClr val="002060"/>
                </a:solidFill>
                <a:ea typeface="+mj-ea"/>
                <a:cs typeface="+mj-cs"/>
              </a:rPr>
              <a:t> -  	</a:t>
            </a:r>
            <a:r>
              <a:rPr lang="en-US" dirty="0" smtClean="0">
                <a:solidFill>
                  <a:srgbClr val="002060"/>
                </a:solidFill>
              </a:rPr>
              <a:t>hypnic myoclonia</a:t>
            </a:r>
          </a:p>
          <a:p>
            <a:pPr>
              <a:spcBef>
                <a:spcPct val="0"/>
              </a:spcBef>
            </a:pPr>
            <a:r>
              <a:rPr lang="en-US" dirty="0" smtClean="0">
                <a:solidFill>
                  <a:srgbClr val="002060"/>
                </a:solidFill>
              </a:rPr>
              <a:t>	 	(similar to when we jump when startled)</a:t>
            </a:r>
            <a:endParaRPr lang="en-US" sz="2000" dirty="0" smtClean="0">
              <a:solidFill>
                <a:srgbClr val="002060"/>
              </a:solidFill>
              <a:ea typeface="+mj-ea"/>
              <a:cs typeface="+mj-cs"/>
            </a:endParaRPr>
          </a:p>
          <a:p>
            <a:pPr>
              <a:spcBef>
                <a:spcPct val="0"/>
              </a:spcBef>
            </a:pPr>
            <a:r>
              <a:rPr lang="en-US" sz="2000" dirty="0" smtClean="0">
                <a:solidFill>
                  <a:srgbClr val="002060"/>
                </a:solidFill>
                <a:latin typeface="Times New Roman" pitchFamily="18" charset="0"/>
                <a:cs typeface="Times New Roman" pitchFamily="18" charset="0"/>
              </a:rPr>
              <a:t>	N2-	hypnogogic imagery</a:t>
            </a:r>
            <a:endParaRPr lang="en-US" sz="2000" dirty="0" smtClean="0">
              <a:solidFill>
                <a:srgbClr val="002060"/>
              </a:solidFill>
              <a:ea typeface="+mj-ea"/>
              <a:cs typeface="+mj-cs"/>
            </a:endParaRPr>
          </a:p>
          <a:p>
            <a:pPr>
              <a:spcBef>
                <a:spcPct val="0"/>
              </a:spcBef>
            </a:pPr>
            <a:r>
              <a:rPr lang="en-US" sz="2000" dirty="0" smtClean="0">
                <a:solidFill>
                  <a:srgbClr val="002060"/>
                </a:solidFill>
                <a:latin typeface="Times New Roman" pitchFamily="18" charset="0"/>
                <a:cs typeface="Times New Roman" pitchFamily="18" charset="0"/>
              </a:rPr>
              <a:t>	</a:t>
            </a:r>
            <a:r>
              <a:rPr lang="en-US" sz="2000" dirty="0" err="1" smtClean="0">
                <a:solidFill>
                  <a:srgbClr val="002060"/>
                </a:solidFill>
                <a:latin typeface="Times New Roman" pitchFamily="18" charset="0"/>
                <a:cs typeface="Times New Roman" pitchFamily="18" charset="0"/>
              </a:rPr>
              <a:t>N3</a:t>
            </a:r>
            <a:r>
              <a:rPr lang="en-US" sz="2000" dirty="0" smtClean="0">
                <a:solidFill>
                  <a:srgbClr val="002060"/>
                </a:solidFill>
                <a:latin typeface="Times New Roman" pitchFamily="18" charset="0"/>
                <a:cs typeface="Times New Roman" pitchFamily="18" charset="0"/>
              </a:rPr>
              <a:t>-	Deep sleep- </a:t>
            </a:r>
            <a:r>
              <a:rPr lang="en-US" dirty="0" smtClean="0">
                <a:solidFill>
                  <a:srgbClr val="002060"/>
                </a:solidFill>
                <a:cs typeface="Times New Roman" pitchFamily="18" charset="0"/>
              </a:rPr>
              <a:t>slow delta waves start</a:t>
            </a:r>
          </a:p>
          <a:p>
            <a:pPr>
              <a:spcBef>
                <a:spcPct val="0"/>
              </a:spcBef>
            </a:pPr>
            <a:r>
              <a:rPr lang="en-US" dirty="0" smtClean="0">
                <a:solidFill>
                  <a:srgbClr val="002060"/>
                </a:solidFill>
                <a:cs typeface="Times New Roman" pitchFamily="18" charset="0"/>
              </a:rPr>
              <a:t>		growth hormones</a:t>
            </a:r>
          </a:p>
          <a:p>
            <a:pPr>
              <a:spcBef>
                <a:spcPct val="0"/>
              </a:spcBef>
            </a:pPr>
            <a:r>
              <a:rPr lang="en-US" sz="2000" dirty="0" err="1" smtClean="0">
                <a:solidFill>
                  <a:srgbClr val="002060"/>
                </a:solidFill>
                <a:latin typeface="Times New Roman" pitchFamily="18" charset="0"/>
                <a:cs typeface="Times New Roman" pitchFamily="18" charset="0"/>
              </a:rPr>
              <a:t>N4</a:t>
            </a:r>
            <a:r>
              <a:rPr lang="en-US" sz="2000" dirty="0" smtClean="0">
                <a:solidFill>
                  <a:srgbClr val="002060"/>
                </a:solidFill>
                <a:latin typeface="Times New Roman" pitchFamily="18" charset="0"/>
                <a:cs typeface="Times New Roman" pitchFamily="18" charset="0"/>
              </a:rPr>
              <a:t>  </a:t>
            </a:r>
            <a:r>
              <a:rPr lang="en-US" dirty="0" smtClean="0">
                <a:solidFill>
                  <a:srgbClr val="002060"/>
                </a:solidFill>
                <a:cs typeface="Times New Roman" pitchFamily="18" charset="0"/>
              </a:rPr>
              <a:t>Deepest Sleep</a:t>
            </a:r>
          </a:p>
          <a:p>
            <a:pPr>
              <a:spcBef>
                <a:spcPct val="0"/>
              </a:spcBef>
            </a:pPr>
            <a:r>
              <a:rPr lang="en-US" dirty="0" smtClean="0">
                <a:solidFill>
                  <a:srgbClr val="002060"/>
                </a:solidFill>
                <a:cs typeface="Times New Roman" pitchFamily="18" charset="0"/>
              </a:rPr>
              <a:t>	Delta-waves</a:t>
            </a:r>
          </a:p>
          <a:p>
            <a:pPr lvl="2">
              <a:spcBef>
                <a:spcPct val="0"/>
              </a:spcBef>
            </a:pPr>
            <a:r>
              <a:rPr lang="en-US" dirty="0" smtClean="0">
                <a:solidFill>
                  <a:srgbClr val="002060"/>
                </a:solidFill>
                <a:ea typeface="+mj-ea"/>
                <a:cs typeface="Times New Roman" pitchFamily="18" charset="0"/>
              </a:rPr>
              <a:t>Difficult to wake</a:t>
            </a:r>
          </a:p>
          <a:p>
            <a:pPr lvl="2">
              <a:spcBef>
                <a:spcPct val="0"/>
              </a:spcBef>
            </a:pPr>
            <a:r>
              <a:rPr lang="en-US" dirty="0" smtClean="0">
                <a:solidFill>
                  <a:srgbClr val="002060"/>
                </a:solidFill>
                <a:ea typeface="+mj-ea"/>
                <a:cs typeface="Times New Roman" pitchFamily="18" charset="0"/>
              </a:rPr>
              <a:t>Bed-wetting</a:t>
            </a:r>
          </a:p>
          <a:p>
            <a:pPr lvl="2">
              <a:spcBef>
                <a:spcPct val="0"/>
              </a:spcBef>
            </a:pPr>
            <a:r>
              <a:rPr lang="en-US" dirty="0" smtClean="0">
                <a:solidFill>
                  <a:srgbClr val="002060"/>
                </a:solidFill>
                <a:ea typeface="+mj-ea"/>
                <a:cs typeface="Times New Roman" pitchFamily="18" charset="0"/>
              </a:rPr>
              <a:t>Night terrors</a:t>
            </a:r>
          </a:p>
          <a:p>
            <a:pPr lvl="2">
              <a:spcBef>
                <a:spcPct val="0"/>
              </a:spcBef>
            </a:pPr>
            <a:r>
              <a:rPr lang="en-US" dirty="0" smtClean="0">
                <a:solidFill>
                  <a:srgbClr val="002060"/>
                </a:solidFill>
                <a:ea typeface="+mj-ea"/>
                <a:cs typeface="Times New Roman" pitchFamily="18" charset="0"/>
              </a:rPr>
              <a:t>Sleep walking</a:t>
            </a:r>
          </a:p>
          <a:p>
            <a:pPr lvl="2">
              <a:spcBef>
                <a:spcPct val="0"/>
              </a:spcBef>
            </a:pPr>
            <a:r>
              <a:rPr lang="en-US" dirty="0" smtClean="0">
                <a:solidFill>
                  <a:srgbClr val="002060"/>
                </a:solidFill>
                <a:ea typeface="+mj-ea"/>
                <a:cs typeface="Times New Roman" pitchFamily="18" charset="0"/>
              </a:rPr>
              <a:t>Growth hormones for children &amp; young adults</a:t>
            </a:r>
          </a:p>
          <a:p>
            <a:pPr lvl="2">
              <a:spcBef>
                <a:spcPct val="0"/>
              </a:spcBef>
            </a:pPr>
            <a:r>
              <a:rPr lang="en-US" dirty="0" smtClean="0">
                <a:solidFill>
                  <a:srgbClr val="002060"/>
                </a:solidFill>
                <a:ea typeface="+mj-ea"/>
                <a:cs typeface="Times New Roman" pitchFamily="18" charset="0"/>
              </a:rPr>
              <a:t>Immune System kicks in</a:t>
            </a:r>
          </a:p>
          <a:p>
            <a:pPr lvl="2">
              <a:spcBef>
                <a:spcPct val="0"/>
              </a:spcBef>
            </a:pPr>
            <a:r>
              <a:rPr lang="en-US" dirty="0" smtClean="0">
                <a:solidFill>
                  <a:srgbClr val="002060"/>
                </a:solidFill>
                <a:ea typeface="+mj-ea"/>
                <a:cs typeface="Times New Roman" pitchFamily="18" charset="0"/>
              </a:rPr>
              <a:t>Repairs damages (inc. those caused by stress)</a:t>
            </a:r>
          </a:p>
          <a:p>
            <a:pPr lvl="2">
              <a:spcBef>
                <a:spcPct val="0"/>
              </a:spcBef>
            </a:pPr>
            <a:r>
              <a:rPr lang="en-US" dirty="0" smtClean="0">
                <a:solidFill>
                  <a:srgbClr val="002060"/>
                </a:solidFill>
                <a:ea typeface="+mj-ea"/>
                <a:cs typeface="Times New Roman" pitchFamily="18" charset="0"/>
              </a:rPr>
              <a:t>Beauty sleep</a:t>
            </a:r>
          </a:p>
          <a:p>
            <a:pPr lvl="2">
              <a:spcBef>
                <a:spcPct val="0"/>
              </a:spcBef>
            </a:pPr>
            <a:r>
              <a:rPr lang="en-US" dirty="0" smtClean="0">
                <a:solidFill>
                  <a:srgbClr val="002060"/>
                </a:solidFill>
                <a:ea typeface="+mj-ea"/>
                <a:cs typeface="Times New Roman" pitchFamily="18" charset="0"/>
              </a:rPr>
              <a:t>Consolidate memory</a:t>
            </a:r>
          </a:p>
          <a:p>
            <a:pPr lvl="2">
              <a:spcBef>
                <a:spcPct val="0"/>
              </a:spcBef>
            </a:pPr>
            <a:r>
              <a:rPr lang="en-US" dirty="0" smtClean="0">
                <a:solidFill>
                  <a:srgbClr val="002060"/>
                </a:solidFill>
                <a:ea typeface="+mj-ea"/>
                <a:cs typeface="Times New Roman" pitchFamily="18" charset="0"/>
              </a:rPr>
              <a:t>Encode memory (improves learning ability)</a:t>
            </a:r>
          </a:p>
          <a:p>
            <a:pPr lvl="2">
              <a:spcBef>
                <a:spcPct val="0"/>
              </a:spcBef>
            </a:pPr>
            <a:r>
              <a:rPr lang="en-US" dirty="0" smtClean="0">
                <a:solidFill>
                  <a:srgbClr val="002060"/>
                </a:solidFill>
                <a:ea typeface="+mj-ea"/>
                <a:cs typeface="Times New Roman" pitchFamily="18" charset="0"/>
              </a:rPr>
              <a:t>Sleep amnesia- we don’t remember phone calls, alarms, etc.</a:t>
            </a:r>
          </a:p>
          <a:p>
            <a:pPr>
              <a:spcBef>
                <a:spcPct val="0"/>
              </a:spcBef>
            </a:pPr>
            <a:endParaRPr lang="en-US" dirty="0" smtClean="0">
              <a:solidFill>
                <a:srgbClr val="002060"/>
              </a:solidFill>
              <a:ea typeface="+mj-ea"/>
              <a:cs typeface="Times New Roman" pitchFamily="18" charset="0"/>
            </a:endParaRPr>
          </a:p>
          <a:p>
            <a:pPr>
              <a:spcBef>
                <a:spcPct val="0"/>
              </a:spcBef>
              <a:buClr>
                <a:srgbClr val="C00000"/>
              </a:buClr>
              <a:buFont typeface="Wingdings" pitchFamily="2" charset="2"/>
              <a:buChar char="ü"/>
            </a:pPr>
            <a:r>
              <a:rPr lang="en-US" b="1" dirty="0">
                <a:solidFill>
                  <a:srgbClr val="002060"/>
                </a:solidFill>
                <a:ea typeface="+mj-ea"/>
                <a:cs typeface="Times New Roman" pitchFamily="18" charset="0"/>
              </a:rPr>
              <a:t>D</a:t>
            </a:r>
            <a:r>
              <a:rPr lang="en-US" b="1" dirty="0" smtClean="0">
                <a:solidFill>
                  <a:srgbClr val="002060"/>
                </a:solidFill>
                <a:ea typeface="+mj-ea"/>
                <a:cs typeface="Times New Roman" pitchFamily="18" charset="0"/>
              </a:rPr>
              <a:t>ream science experts  believe most dreams are during REM sleep</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21373073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Hypnagogic Images or Hallucinations</a:t>
            </a:r>
            <a:br>
              <a:rPr lang="en-US" sz="3600" dirty="0" smtClean="0"/>
            </a:br>
            <a:r>
              <a:rPr lang="en-US" sz="3600" dirty="0" smtClean="0"/>
              <a:t>Hypnopompic Images</a:t>
            </a:r>
            <a:r>
              <a:rPr lang="en-US" dirty="0" smtClean="0"/>
              <a:t/>
            </a:r>
            <a:br>
              <a:rPr lang="en-US" dirty="0" smtClean="0"/>
            </a:br>
            <a:r>
              <a:rPr lang="en-US" sz="2700" dirty="0" smtClean="0"/>
              <a:t>(parasomnia- sleep disorder)</a:t>
            </a:r>
            <a:endParaRPr lang="en-US" sz="2700" dirty="0"/>
          </a:p>
        </p:txBody>
      </p:sp>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55" t="8963" r="16203"/>
          <a:stretch/>
        </p:blipFill>
        <p:spPr bwMode="auto">
          <a:xfrm>
            <a:off x="762000" y="2037608"/>
            <a:ext cx="4419600" cy="412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639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575994"/>
            <a:ext cx="4267200" cy="319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2800" b="1" dirty="0" smtClean="0">
                <a:effectLst>
                  <a:outerShdw blurRad="38100" dist="38100" dir="2700000" algn="tl">
                    <a:srgbClr val="000000">
                      <a:alpha val="43137"/>
                    </a:srgbClr>
                  </a:outerShdw>
                </a:effectLst>
              </a:rPr>
              <a:t>Salvador Dali</a:t>
            </a:r>
            <a:endParaRPr lang="en-US" sz="2800" b="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3200400" cy="403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5052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57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90600"/>
            <a:ext cx="5329237" cy="393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fontScale="90000"/>
          </a:bodyPr>
          <a:lstStyle/>
          <a:p>
            <a:pPr marL="365760" lvl="0" indent="-283464">
              <a:spcBef>
                <a:spcPts val="600"/>
              </a:spcBef>
            </a:pPr>
            <a:r>
              <a:rPr lang="en-US" sz="3200" dirty="0">
                <a:solidFill>
                  <a:prstClr val="black"/>
                </a:solidFill>
                <a:effectLst/>
                <a:ea typeface="+mn-ea"/>
                <a:cs typeface="+mn-cs"/>
              </a:rPr>
              <a:t> </a:t>
            </a:r>
            <a:r>
              <a:rPr lang="en-US" sz="3200" dirty="0" smtClean="0">
                <a:solidFill>
                  <a:prstClr val="black"/>
                </a:solidFill>
                <a:effectLst/>
                <a:ea typeface="+mn-ea"/>
                <a:cs typeface="+mn-cs"/>
              </a:rPr>
              <a:t>The Neuroscience of Dreams according to Hobson</a:t>
            </a:r>
            <a:br>
              <a:rPr lang="en-US" sz="3200" dirty="0" smtClean="0">
                <a:solidFill>
                  <a:prstClr val="black"/>
                </a:solidFill>
                <a:effectLst/>
                <a:ea typeface="+mn-ea"/>
                <a:cs typeface="+mn-cs"/>
              </a:rPr>
            </a:br>
            <a:endParaRPr lang="en-US" dirty="0"/>
          </a:p>
        </p:txBody>
      </p:sp>
      <p:sp>
        <p:nvSpPr>
          <p:cNvPr id="3" name="Content Placeholder 2"/>
          <p:cNvSpPr>
            <a:spLocks noGrp="1"/>
          </p:cNvSpPr>
          <p:nvPr>
            <p:ph idx="1"/>
          </p:nvPr>
        </p:nvSpPr>
        <p:spPr>
          <a:xfrm>
            <a:off x="1143000" y="989772"/>
            <a:ext cx="7675262" cy="5562600"/>
          </a:xfrm>
        </p:spPr>
        <p:txBody>
          <a:bodyPr>
            <a:normAutofit/>
          </a:bodyPr>
          <a:lstStyle/>
          <a:p>
            <a:pPr marL="82296" indent="0">
              <a:buNone/>
            </a:pPr>
            <a:r>
              <a:rPr lang="en-US" sz="2100" dirty="0">
                <a:solidFill>
                  <a:srgbClr val="0070C0"/>
                </a:solidFill>
              </a:rPr>
              <a:t>Dr. </a:t>
            </a:r>
            <a:r>
              <a:rPr lang="en-US" sz="2100" dirty="0" smtClean="0">
                <a:solidFill>
                  <a:srgbClr val="0070C0"/>
                </a:solidFill>
              </a:rPr>
              <a:t> J. Allan Hobson</a:t>
            </a:r>
            <a:r>
              <a:rPr lang="en-US" sz="2100" dirty="0">
                <a:solidFill>
                  <a:srgbClr val="0070C0"/>
                </a:solidFill>
              </a:rPr>
              <a:t>:  </a:t>
            </a:r>
            <a:r>
              <a:rPr lang="en-US" sz="2100" dirty="0" smtClean="0">
                <a:solidFill>
                  <a:srgbClr val="0070C0"/>
                </a:solidFill>
              </a:rPr>
              <a:t>Activation-Synthesis Hypothesis</a:t>
            </a:r>
          </a:p>
          <a:p>
            <a:pPr marL="82296" indent="0">
              <a:buNone/>
            </a:pPr>
            <a:endParaRPr lang="en-US" sz="2100" dirty="0">
              <a:solidFill>
                <a:srgbClr val="0070C0"/>
              </a:solidFill>
            </a:endParaRPr>
          </a:p>
          <a:p>
            <a:r>
              <a:rPr lang="en-US" sz="1900" dirty="0" smtClean="0">
                <a:solidFill>
                  <a:srgbClr val="0070C0"/>
                </a:solidFill>
              </a:rPr>
              <a:t>Dreams are a neurochemical change in the brain </a:t>
            </a:r>
          </a:p>
          <a:p>
            <a:r>
              <a:rPr lang="en-US" sz="1900" dirty="0" smtClean="0">
                <a:solidFill>
                  <a:srgbClr val="0070C0"/>
                </a:solidFill>
              </a:rPr>
              <a:t>Erratic electric pulses from the brain stem</a:t>
            </a:r>
          </a:p>
          <a:p>
            <a:r>
              <a:rPr lang="en-US" sz="1900" dirty="0">
                <a:solidFill>
                  <a:srgbClr val="0070C0"/>
                </a:solidFill>
              </a:rPr>
              <a:t>are </a:t>
            </a:r>
            <a:r>
              <a:rPr lang="en-US" sz="1900" dirty="0" smtClean="0">
                <a:solidFill>
                  <a:srgbClr val="0070C0"/>
                </a:solidFill>
              </a:rPr>
              <a:t>cholinergic </a:t>
            </a:r>
            <a:r>
              <a:rPr lang="en-US" sz="1600" dirty="0" smtClean="0">
                <a:solidFill>
                  <a:srgbClr val="0070C0"/>
                </a:solidFill>
              </a:rPr>
              <a:t>(use of </a:t>
            </a:r>
            <a:r>
              <a:rPr lang="en-US" sz="1600" dirty="0">
                <a:solidFill>
                  <a:srgbClr val="0070C0"/>
                </a:solidFill>
              </a:rPr>
              <a:t>acetylcholine as a</a:t>
            </a:r>
            <a:r>
              <a:rPr lang="en-US" sz="1600" dirty="0" smtClean="0">
                <a:solidFill>
                  <a:srgbClr val="0070C0"/>
                </a:solidFill>
              </a:rPr>
              <a:t> neurotransmitter to send messages)</a:t>
            </a:r>
            <a:endParaRPr lang="en-US" sz="1600" dirty="0">
              <a:solidFill>
                <a:srgbClr val="0070C0"/>
              </a:solidFill>
            </a:endParaRPr>
          </a:p>
          <a:p>
            <a:r>
              <a:rPr lang="en-US" sz="1900" dirty="0" smtClean="0">
                <a:solidFill>
                  <a:srgbClr val="0070C0"/>
                </a:solidFill>
              </a:rPr>
              <a:t>made </a:t>
            </a:r>
            <a:r>
              <a:rPr lang="en-US" sz="1900" dirty="0">
                <a:solidFill>
                  <a:srgbClr val="0070C0"/>
                </a:solidFill>
              </a:rPr>
              <a:t>of internally-generated visual imagery rather than taking in information from the </a:t>
            </a:r>
            <a:r>
              <a:rPr lang="en-US" sz="1900" dirty="0" smtClean="0">
                <a:solidFill>
                  <a:srgbClr val="0070C0"/>
                </a:solidFill>
              </a:rPr>
              <a:t>senses</a:t>
            </a:r>
          </a:p>
          <a:p>
            <a:pPr marL="82296" indent="0">
              <a:buNone/>
            </a:pPr>
            <a:endParaRPr lang="en-US" sz="2100" dirty="0" smtClean="0">
              <a:solidFill>
                <a:srgbClr val="0070C0"/>
              </a:solidFill>
            </a:endParaRPr>
          </a:p>
          <a:p>
            <a:r>
              <a:rPr lang="en-US" sz="2100" dirty="0" smtClean="0">
                <a:solidFill>
                  <a:srgbClr val="0070C0"/>
                </a:solidFill>
              </a:rPr>
              <a:t>Random, no hidden meaning</a:t>
            </a:r>
          </a:p>
          <a:p>
            <a:r>
              <a:rPr lang="en-US" sz="2100" dirty="0" smtClean="0">
                <a:solidFill>
                  <a:srgbClr val="0070C0"/>
                </a:solidFill>
              </a:rPr>
              <a:t>Disputes Freudian dream theory</a:t>
            </a:r>
          </a:p>
          <a:p>
            <a:r>
              <a:rPr lang="en-US" sz="2100" dirty="0" smtClean="0">
                <a:solidFill>
                  <a:srgbClr val="0070C0"/>
                </a:solidFill>
              </a:rPr>
              <a:t>Supports Jungian theory</a:t>
            </a:r>
          </a:p>
          <a:p>
            <a:pPr marL="82296" indent="0">
              <a:buNone/>
            </a:pPr>
            <a:r>
              <a:rPr lang="en-US" sz="2100" dirty="0" smtClean="0">
                <a:solidFill>
                  <a:srgbClr val="0070C0"/>
                </a:solidFill>
              </a:rPr>
              <a:t> </a:t>
            </a:r>
          </a:p>
          <a:p>
            <a:pPr lvl="0">
              <a:buClr>
                <a:srgbClr val="3891A7"/>
              </a:buClr>
              <a:buFont typeface="Wingdings" pitchFamily="2" charset="2"/>
              <a:buChar char="q"/>
            </a:pPr>
            <a:r>
              <a:rPr lang="en-US" sz="2200" b="1" dirty="0">
                <a:solidFill>
                  <a:srgbClr val="0070C0"/>
                </a:solidFill>
              </a:rPr>
              <a:t>This Rift still exists in dream science today</a:t>
            </a:r>
          </a:p>
          <a:p>
            <a:endParaRPr lang="en-US" sz="1800" dirty="0">
              <a:solidFill>
                <a:srgbClr val="0070C0"/>
              </a:solidFill>
            </a:endParaRPr>
          </a:p>
          <a:p>
            <a:endParaRPr lang="en-US" sz="1800" dirty="0" smtClean="0">
              <a:solidFill>
                <a:srgbClr val="0070C0"/>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399183"/>
            <a:ext cx="1752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9546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650" y="274638"/>
            <a:ext cx="7499350" cy="944562"/>
          </a:xfrm>
        </p:spPr>
        <p:txBody>
          <a:bodyPr>
            <a:normAutofit fontScale="90000"/>
          </a:bodyPr>
          <a:lstStyle/>
          <a:p>
            <a:pPr marL="365760" lvl="0" indent="-283464">
              <a:spcBef>
                <a:spcPts val="600"/>
              </a:spcBef>
            </a:pPr>
            <a:r>
              <a:rPr lang="en-US" sz="2800" dirty="0" smtClean="0"/>
              <a:t>Allan Hobson   </a:t>
            </a:r>
            <a:r>
              <a:rPr lang="en-US" sz="1800" b="1" dirty="0" smtClean="0">
                <a:solidFill>
                  <a:prstClr val="black"/>
                </a:solidFill>
                <a:effectLst/>
                <a:ea typeface="+mn-ea"/>
                <a:cs typeface="+mn-cs"/>
              </a:rPr>
              <a:t>Activation </a:t>
            </a:r>
            <a:r>
              <a:rPr lang="en-US" sz="1800" b="1" dirty="0">
                <a:solidFill>
                  <a:prstClr val="black"/>
                </a:solidFill>
                <a:effectLst/>
                <a:ea typeface="+mn-ea"/>
                <a:cs typeface="+mn-cs"/>
              </a:rPr>
              <a:t>synthesis</a:t>
            </a:r>
            <a:br>
              <a:rPr lang="en-US" sz="1800" b="1" dirty="0">
                <a:solidFill>
                  <a:prstClr val="black"/>
                </a:solidFill>
                <a:effectLst/>
                <a:ea typeface="+mn-ea"/>
                <a:cs typeface="+mn-cs"/>
              </a:rPr>
            </a:br>
            <a:endParaRPr lang="en-US" sz="2800" dirty="0"/>
          </a:p>
        </p:txBody>
      </p:sp>
      <p:sp>
        <p:nvSpPr>
          <p:cNvPr id="4" name="Content Placeholder 3"/>
          <p:cNvSpPr>
            <a:spLocks noGrp="1"/>
          </p:cNvSpPr>
          <p:nvPr>
            <p:ph idx="4294967295"/>
          </p:nvPr>
        </p:nvSpPr>
        <p:spPr>
          <a:xfrm>
            <a:off x="1143000" y="990600"/>
            <a:ext cx="8001000" cy="5791200"/>
          </a:xfrm>
        </p:spPr>
        <p:txBody>
          <a:bodyPr>
            <a:normAutofit fontScale="32500" lnSpcReduction="20000"/>
          </a:bodyPr>
          <a:lstStyle/>
          <a:p>
            <a:pPr>
              <a:buNone/>
            </a:pPr>
            <a:r>
              <a:rPr lang="en-US" sz="7200" dirty="0" smtClean="0"/>
              <a:t>Chaotic, spontaneous firings of neurons</a:t>
            </a:r>
          </a:p>
          <a:p>
            <a:r>
              <a:rPr lang="en-US" sz="7200" dirty="0" smtClean="0"/>
              <a:t> There can be configurations/combinations that inspire great ideas</a:t>
            </a:r>
          </a:p>
          <a:p>
            <a:r>
              <a:rPr lang="en-US" sz="7200" dirty="0" smtClean="0"/>
              <a:t> No hidden meaning</a:t>
            </a:r>
          </a:p>
          <a:p>
            <a:r>
              <a:rPr lang="en-US" sz="7200" dirty="0" smtClean="0"/>
              <a:t> Meaningless,  but as humans we want to give them meaning</a:t>
            </a:r>
          </a:p>
          <a:p>
            <a:endParaRPr lang="en-US" sz="7200" dirty="0" smtClean="0"/>
          </a:p>
          <a:p>
            <a:r>
              <a:rPr lang="en-US" sz="7200" dirty="0">
                <a:solidFill>
                  <a:srgbClr val="0070C0"/>
                </a:solidFill>
              </a:rPr>
              <a:t>The Limbic System</a:t>
            </a:r>
          </a:p>
          <a:p>
            <a:pPr lvl="1"/>
            <a:r>
              <a:rPr lang="en-US" sz="7200" dirty="0">
                <a:solidFill>
                  <a:srgbClr val="0070C0"/>
                </a:solidFill>
              </a:rPr>
              <a:t> emotions are as important in dream genesis/structure</a:t>
            </a:r>
          </a:p>
          <a:p>
            <a:pPr marL="402336" lvl="1" indent="0">
              <a:buNone/>
            </a:pPr>
            <a:r>
              <a:rPr lang="en-US" sz="7200" dirty="0">
                <a:solidFill>
                  <a:srgbClr val="0070C0"/>
                </a:solidFill>
              </a:rPr>
              <a:t>      as brainstem activation</a:t>
            </a:r>
          </a:p>
          <a:p>
            <a:pPr>
              <a:buNone/>
            </a:pPr>
            <a:endParaRPr lang="en-US" sz="5500" dirty="0" smtClean="0"/>
          </a:p>
          <a:p>
            <a:pPr>
              <a:buNone/>
            </a:pPr>
            <a:r>
              <a:rPr lang="en-US" sz="7200" b="1" dirty="0" smtClean="0"/>
              <a:t>Lucidity</a:t>
            </a:r>
          </a:p>
          <a:p>
            <a:r>
              <a:rPr lang="en-US" sz="7200" dirty="0" smtClean="0"/>
              <a:t>During lucidity the lateral prefrontal cortex becomes activated</a:t>
            </a:r>
          </a:p>
          <a:p>
            <a:r>
              <a:rPr lang="en-US" sz="7200" dirty="0" smtClean="0"/>
              <a:t>The dream state and sleeping state are two separate dissociable states of the brain process</a:t>
            </a:r>
          </a:p>
          <a:p>
            <a:r>
              <a:rPr lang="en-US" sz="7200" dirty="0" smtClean="0"/>
              <a:t>cognitive thought is another state</a:t>
            </a:r>
          </a:p>
          <a:p>
            <a:pPr lvl="0">
              <a:buClr>
                <a:srgbClr val="3891A7"/>
              </a:buClr>
              <a:buNone/>
            </a:pPr>
            <a:endParaRPr lang="en-US" sz="7200" dirty="0">
              <a:solidFill>
                <a:prstClr val="black"/>
              </a:solidFill>
            </a:endParaRPr>
          </a:p>
          <a:p>
            <a:endParaRPr lang="en-US" sz="7200" dirty="0" smtClean="0"/>
          </a:p>
          <a:p>
            <a:endParaRPr lang="en-US" sz="7200" dirty="0" smtClean="0"/>
          </a:p>
          <a:p>
            <a:endParaRPr lang="en-US" sz="2100" dirty="0" smtClean="0"/>
          </a:p>
          <a:p>
            <a:endParaRPr lang="en-US" dirty="0"/>
          </a:p>
        </p:txBody>
      </p:sp>
      <p:sp>
        <p:nvSpPr>
          <p:cNvPr id="3" name="TextBox 2"/>
          <p:cNvSpPr txBox="1"/>
          <p:nvPr/>
        </p:nvSpPr>
        <p:spPr>
          <a:xfrm>
            <a:off x="1219200" y="2133600"/>
            <a:ext cx="5486400" cy="369332"/>
          </a:xfrm>
          <a:prstGeom prst="rect">
            <a:avLst/>
          </a:prstGeom>
          <a:no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163806805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152400"/>
            <a:ext cx="7498080" cy="1143000"/>
          </a:xfrm>
        </p:spPr>
        <p:txBody>
          <a:bodyPr>
            <a:normAutofit/>
          </a:bodyPr>
          <a:lstStyle/>
          <a:p>
            <a:r>
              <a:rPr lang="en-US" sz="3200" dirty="0" smtClean="0"/>
              <a:t>REM sleep</a:t>
            </a:r>
            <a:endParaRPr lang="en-US" sz="3200" dirty="0"/>
          </a:p>
        </p:txBody>
      </p:sp>
      <p:sp>
        <p:nvSpPr>
          <p:cNvPr id="6" name="Rectangle 5"/>
          <p:cNvSpPr/>
          <p:nvPr/>
        </p:nvSpPr>
        <p:spPr>
          <a:xfrm>
            <a:off x="1143000" y="914400"/>
            <a:ext cx="8153400" cy="7417415"/>
          </a:xfrm>
          <a:prstGeom prst="rect">
            <a:avLst/>
          </a:prstGeom>
        </p:spPr>
        <p:txBody>
          <a:bodyPr wrap="square">
            <a:spAutoFit/>
          </a:bodyPr>
          <a:lstStyle/>
          <a:p>
            <a:pPr>
              <a:spcBef>
                <a:spcPct val="0"/>
              </a:spcBef>
            </a:pPr>
            <a:endParaRPr lang="en-US" dirty="0" smtClean="0">
              <a:solidFill>
                <a:srgbClr val="002060"/>
              </a:solidFill>
              <a:latin typeface="Times New Roman" pitchFamily="18" charset="0"/>
              <a:ea typeface="+mj-ea"/>
              <a:cs typeface="Times New Roman" pitchFamily="18" charset="0"/>
            </a:endParaRPr>
          </a:p>
          <a:p>
            <a:pPr>
              <a:spcBef>
                <a:spcPct val="0"/>
              </a:spcBef>
              <a:buFont typeface="Arial" pitchFamily="34" charset="0"/>
              <a:buChar char="•"/>
            </a:pPr>
            <a:r>
              <a:rPr lang="en-US" sz="2000" dirty="0" smtClean="0">
                <a:solidFill>
                  <a:srgbClr val="002060"/>
                </a:solidFill>
                <a:cs typeface="Times New Roman" pitchFamily="18" charset="0"/>
              </a:rPr>
              <a:t>Necessary to survive</a:t>
            </a:r>
          </a:p>
          <a:p>
            <a:pPr>
              <a:spcBef>
                <a:spcPct val="0"/>
              </a:spcBef>
              <a:buFont typeface="Arial" pitchFamily="34" charset="0"/>
              <a:buChar char="•"/>
            </a:pPr>
            <a:r>
              <a:rPr lang="en-US" sz="2000" dirty="0" smtClean="0">
                <a:solidFill>
                  <a:srgbClr val="002060"/>
                </a:solidFill>
                <a:cs typeface="Times New Roman" pitchFamily="18" charset="0"/>
              </a:rPr>
              <a:t>Necessary for brain development (even for infants)</a:t>
            </a:r>
          </a:p>
          <a:p>
            <a:pPr>
              <a:spcBef>
                <a:spcPct val="0"/>
              </a:spcBef>
            </a:pPr>
            <a:endParaRPr lang="en-US" sz="2000" dirty="0" smtClean="0">
              <a:solidFill>
                <a:srgbClr val="002060"/>
              </a:solidFill>
              <a:latin typeface="Times New Roman" pitchFamily="18" charset="0"/>
              <a:ea typeface="+mj-ea"/>
              <a:cs typeface="Times New Roman" pitchFamily="18" charset="0"/>
            </a:endParaRPr>
          </a:p>
          <a:p>
            <a:pPr>
              <a:spcBef>
                <a:spcPct val="0"/>
              </a:spcBef>
            </a:pPr>
            <a:r>
              <a:rPr lang="en-US" sz="2000" dirty="0" smtClean="0">
                <a:solidFill>
                  <a:srgbClr val="002060"/>
                </a:solidFill>
                <a:latin typeface="Times New Roman" pitchFamily="18" charset="0"/>
                <a:ea typeface="+mj-ea"/>
                <a:cs typeface="Times New Roman" pitchFamily="18" charset="0"/>
              </a:rPr>
              <a:t>REM	</a:t>
            </a:r>
            <a:r>
              <a:rPr lang="en-US" dirty="0">
                <a:solidFill>
                  <a:srgbClr val="002060"/>
                </a:solidFill>
                <a:cs typeface="Times New Roman" pitchFamily="18" charset="0"/>
              </a:rPr>
              <a:t>Complex brain activity with delta waves</a:t>
            </a:r>
          </a:p>
          <a:p>
            <a:pPr>
              <a:spcBef>
                <a:spcPct val="0"/>
              </a:spcBef>
            </a:pPr>
            <a:r>
              <a:rPr lang="en-US" dirty="0">
                <a:solidFill>
                  <a:srgbClr val="002060"/>
                </a:solidFill>
                <a:cs typeface="Times New Roman" pitchFamily="18" charset="0"/>
              </a:rPr>
              <a:t>	As active when we’re awake </a:t>
            </a:r>
          </a:p>
          <a:p>
            <a:pPr>
              <a:spcBef>
                <a:spcPct val="0"/>
              </a:spcBef>
            </a:pPr>
            <a:r>
              <a:rPr lang="en-US" dirty="0" smtClean="0">
                <a:solidFill>
                  <a:srgbClr val="002060"/>
                </a:solidFill>
                <a:ea typeface="+mj-ea"/>
                <a:cs typeface="Times New Roman" pitchFamily="18" charset="0"/>
              </a:rPr>
              <a:t>	Rapid and irregular breathing</a:t>
            </a:r>
          </a:p>
          <a:p>
            <a:pPr>
              <a:spcBef>
                <a:spcPct val="0"/>
              </a:spcBef>
            </a:pPr>
            <a:r>
              <a:rPr lang="en-US" dirty="0" smtClean="0">
                <a:solidFill>
                  <a:srgbClr val="002060"/>
                </a:solidFill>
                <a:ea typeface="+mj-ea"/>
                <a:cs typeface="Times New Roman" pitchFamily="18" charset="0"/>
              </a:rPr>
              <a:t>	Blood pressure rises</a:t>
            </a:r>
          </a:p>
          <a:p>
            <a:pPr>
              <a:spcBef>
                <a:spcPct val="0"/>
              </a:spcBef>
            </a:pPr>
            <a:r>
              <a:rPr lang="en-US" dirty="0" smtClean="0">
                <a:solidFill>
                  <a:srgbClr val="002060"/>
                </a:solidFill>
                <a:ea typeface="+mj-ea"/>
                <a:cs typeface="Times New Roman" pitchFamily="18" charset="0"/>
              </a:rPr>
              <a:t>	Body paralysis</a:t>
            </a:r>
            <a:r>
              <a:rPr lang="en-US" dirty="0" smtClean="0">
                <a:solidFill>
                  <a:srgbClr val="002060"/>
                </a:solidFill>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0">
              <a:spcBef>
                <a:spcPct val="0"/>
              </a:spcBef>
              <a:buFont typeface="Wingdings" pitchFamily="2" charset="2"/>
              <a:buChar char="q"/>
            </a:pPr>
            <a:r>
              <a:rPr lang="en-US" b="1" dirty="0">
                <a:solidFill>
                  <a:srgbClr val="002060"/>
                </a:solidFill>
                <a:ea typeface="+mj-ea"/>
                <a:cs typeface="Times New Roman" pitchFamily="18" charset="0"/>
              </a:rPr>
              <a:t> No one knows why but the Pons  shuts of the </a:t>
            </a:r>
          </a:p>
          <a:p>
            <a:pPr lvl="0">
              <a:spcBef>
                <a:spcPct val="0"/>
              </a:spcBef>
            </a:pPr>
            <a:r>
              <a:rPr lang="en-US" b="1" dirty="0">
                <a:solidFill>
                  <a:srgbClr val="002060"/>
                </a:solidFill>
                <a:ea typeface="+mj-ea"/>
                <a:cs typeface="Times New Roman" pitchFamily="18" charset="0"/>
              </a:rPr>
              <a:t>	PFC &amp; Central Executive</a:t>
            </a:r>
          </a:p>
          <a:p>
            <a:pPr>
              <a:spcBef>
                <a:spcPct val="0"/>
              </a:spcBef>
            </a:pPr>
            <a:r>
              <a:rPr lang="en-US" dirty="0">
                <a:solidFill>
                  <a:srgbClr val="002060"/>
                </a:solidFill>
                <a:ea typeface="+mj-ea"/>
                <a:cs typeface="Times New Roman" pitchFamily="18" charset="0"/>
              </a:rPr>
              <a:t>	</a:t>
            </a:r>
            <a:r>
              <a:rPr lang="en-US" dirty="0" smtClean="0">
                <a:solidFill>
                  <a:srgbClr val="002060"/>
                </a:solidFill>
                <a:ea typeface="+mj-ea"/>
                <a:cs typeface="Times New Roman" pitchFamily="18" charset="0"/>
              </a:rPr>
              <a:t>sends  signals  to the Thalamus and the  Cerebral cortex</a:t>
            </a:r>
          </a:p>
          <a:p>
            <a:pPr>
              <a:spcBef>
                <a:spcPct val="0"/>
              </a:spcBef>
            </a:pPr>
            <a:endParaRPr lang="en-US" dirty="0" smtClean="0">
              <a:solidFill>
                <a:srgbClr val="002060"/>
              </a:solidFill>
              <a:ea typeface="+mj-ea"/>
              <a:cs typeface="Times New Roman" pitchFamily="18" charset="0"/>
            </a:endParaRPr>
          </a:p>
          <a:p>
            <a:pPr lvl="0">
              <a:spcBef>
                <a:spcPct val="0"/>
              </a:spcBef>
            </a:pPr>
            <a:r>
              <a:rPr lang="en-US" dirty="0" smtClean="0">
                <a:solidFill>
                  <a:srgbClr val="002060"/>
                </a:solidFill>
                <a:ea typeface="+mj-ea"/>
                <a:cs typeface="Times New Roman" pitchFamily="18" charset="0"/>
              </a:rPr>
              <a:t>During </a:t>
            </a:r>
            <a:r>
              <a:rPr lang="en-US" dirty="0">
                <a:solidFill>
                  <a:srgbClr val="002060"/>
                </a:solidFill>
                <a:ea typeface="+mj-ea"/>
                <a:cs typeface="Times New Roman" pitchFamily="18" charset="0"/>
              </a:rPr>
              <a:t>REM Sleep</a:t>
            </a:r>
          </a:p>
          <a:p>
            <a:pPr lvl="0">
              <a:spcBef>
                <a:spcPct val="0"/>
              </a:spcBef>
            </a:pPr>
            <a:r>
              <a:rPr lang="en-US" dirty="0">
                <a:solidFill>
                  <a:srgbClr val="002060"/>
                </a:solidFill>
                <a:ea typeface="+mj-ea"/>
                <a:cs typeface="Times New Roman" pitchFamily="18" charset="0"/>
              </a:rPr>
              <a:t>      the cortex tries to interpret the random signals from the Pons</a:t>
            </a:r>
          </a:p>
          <a:p>
            <a:pPr lvl="0">
              <a:spcBef>
                <a:spcPct val="0"/>
              </a:spcBef>
            </a:pPr>
            <a:r>
              <a:rPr lang="en-US" dirty="0">
                <a:solidFill>
                  <a:srgbClr val="002060"/>
                </a:solidFill>
                <a:ea typeface="+mj-ea"/>
                <a:cs typeface="Times New Roman" pitchFamily="18" charset="0"/>
              </a:rPr>
              <a:t>       the Limbic System remains active (the emotion center of our brain</a:t>
            </a:r>
            <a:r>
              <a:rPr lang="en-US" dirty="0" smtClean="0">
                <a:solidFill>
                  <a:srgbClr val="002060"/>
                </a:solidFill>
                <a:ea typeface="+mj-ea"/>
                <a:cs typeface="Times New Roman" pitchFamily="18" charset="0"/>
              </a:rPr>
              <a:t>)</a:t>
            </a:r>
          </a:p>
          <a:p>
            <a:pPr lvl="0">
              <a:spcBef>
                <a:spcPct val="0"/>
              </a:spcBef>
            </a:pPr>
            <a:endParaRPr lang="en-US" dirty="0" smtClean="0">
              <a:solidFill>
                <a:srgbClr val="002060"/>
              </a:solidFill>
              <a:ea typeface="+mj-ea"/>
              <a:cs typeface="Times New Roman" pitchFamily="18" charset="0"/>
            </a:endParaRPr>
          </a:p>
          <a:p>
            <a:pPr lvl="0">
              <a:spcBef>
                <a:spcPct val="0"/>
              </a:spcBef>
              <a:buFont typeface="Wingdings" pitchFamily="2" charset="2"/>
              <a:buChar char="q"/>
            </a:pPr>
            <a:r>
              <a:rPr lang="en-US" dirty="0" smtClean="0">
                <a:solidFill>
                  <a:srgbClr val="002060"/>
                </a:solidFill>
                <a:ea typeface="+mj-ea"/>
                <a:cs typeface="Times New Roman" pitchFamily="18" charset="0"/>
              </a:rPr>
              <a:t>	</a:t>
            </a:r>
            <a:r>
              <a:rPr lang="en-US" dirty="0">
                <a:solidFill>
                  <a:srgbClr val="002060"/>
                </a:solidFill>
                <a:cs typeface="Times New Roman" pitchFamily="18" charset="0"/>
              </a:rPr>
              <a:t> REM Sleep is when we dream</a:t>
            </a: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endParaRPr lang="en-US" dirty="0" smtClean="0">
              <a:solidFill>
                <a:srgbClr val="002060"/>
              </a:solidFill>
              <a:ea typeface="+mj-ea"/>
              <a:cs typeface="Times New Roman" pitchFamily="18" charset="0"/>
            </a:endParaRPr>
          </a:p>
          <a:p>
            <a:pPr>
              <a:spcBef>
                <a:spcPct val="0"/>
              </a:spcBef>
            </a:pPr>
            <a:r>
              <a:rPr lang="en-US" dirty="0" smtClean="0">
                <a:solidFill>
                  <a:srgbClr val="002060"/>
                </a:solidFill>
                <a:ea typeface="+mj-ea"/>
                <a:cs typeface="Times New Roman" pitchFamily="18" charset="0"/>
              </a:rPr>
              <a:t>	</a:t>
            </a:r>
          </a:p>
          <a:p>
            <a:pPr>
              <a:spcBef>
                <a:spcPct val="0"/>
              </a:spcBef>
            </a:pPr>
            <a:endParaRPr lang="en-US" dirty="0" smtClean="0">
              <a:solidFill>
                <a:srgbClr val="002060"/>
              </a:solidFill>
              <a:ea typeface="+mj-ea"/>
              <a:cs typeface="Times New Roman" pitchFamily="18" charset="0"/>
            </a:endParaRPr>
          </a:p>
          <a:p>
            <a:pPr lvl="2">
              <a:spcBef>
                <a:spcPct val="0"/>
              </a:spcBef>
            </a:pPr>
            <a:endParaRPr lang="en-US" dirty="0">
              <a:solidFill>
                <a:srgbClr val="002060"/>
              </a:solidFill>
              <a:ea typeface="+mj-ea"/>
              <a:cs typeface="+mj-cs"/>
            </a:endParaRPr>
          </a:p>
        </p:txBody>
      </p:sp>
    </p:spTree>
    <p:extLst>
      <p:ext uri="{BB962C8B-B14F-4D97-AF65-F5344CB8AC3E}">
        <p14:creationId xmlns:p14="http://schemas.microsoft.com/office/powerpoint/2010/main" val="2848045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9000000" scaled="0"/>
        </a:gradFill>
        <a:effectLst/>
      </p:bgPr>
    </p:bg>
    <p:spTree>
      <p:nvGrpSpPr>
        <p:cNvPr id="1" name=""/>
        <p:cNvGrpSpPr/>
        <p:nvPr/>
      </p:nvGrpSpPr>
      <p:grpSpPr>
        <a:xfrm>
          <a:off x="0" y="0"/>
          <a:ext cx="0" cy="0"/>
          <a:chOff x="0" y="0"/>
          <a:chExt cx="0" cy="0"/>
        </a:xfrm>
      </p:grpSpPr>
      <p:pic>
        <p:nvPicPr>
          <p:cNvPr id="4" name="Picture 3" descr="marc chagall wedding.jpeg"/>
          <p:cNvPicPr>
            <a:picLocks noChangeAspect="1"/>
          </p:cNvPicPr>
          <p:nvPr/>
        </p:nvPicPr>
        <p:blipFill>
          <a:blip r:embed="rId2" cstate="print"/>
          <a:srcRect l="5486" t="6575" r="5486" b="6575"/>
          <a:stretch>
            <a:fillRect/>
          </a:stretch>
        </p:blipFill>
        <p:spPr>
          <a:xfrm>
            <a:off x="2362200" y="1191439"/>
            <a:ext cx="6400800" cy="5209361"/>
          </a:xfrm>
          <a:prstGeom prst="rect">
            <a:avLst/>
          </a:prstGeom>
        </p:spPr>
      </p:pic>
      <p:sp>
        <p:nvSpPr>
          <p:cNvPr id="6" name="TextBox 5"/>
          <p:cNvSpPr txBox="1"/>
          <p:nvPr/>
        </p:nvSpPr>
        <p:spPr>
          <a:xfrm>
            <a:off x="152400" y="1371600"/>
            <a:ext cx="2057400" cy="1938992"/>
          </a:xfrm>
          <a:prstGeom prst="rect">
            <a:avLst/>
          </a:prstGeom>
          <a:noFill/>
        </p:spPr>
        <p:txBody>
          <a:bodyPr wrap="square" rtlCol="0">
            <a:spAutoFit/>
          </a:bodyPr>
          <a:lstStyle/>
          <a:p>
            <a:r>
              <a:rPr lang="en-US" sz="2000" dirty="0">
                <a:solidFill>
                  <a:srgbClr val="C4652D">
                    <a:lumMod val="20000"/>
                    <a:lumOff val="80000"/>
                  </a:srgbClr>
                </a:solidFill>
              </a:rPr>
              <a:t>Sometimes we’re so happy we feel like we’re floating on air, like being in a dream</a:t>
            </a:r>
          </a:p>
        </p:txBody>
      </p:sp>
    </p:spTree>
    <p:extLst>
      <p:ext uri="{BB962C8B-B14F-4D97-AF65-F5344CB8AC3E}">
        <p14:creationId xmlns:p14="http://schemas.microsoft.com/office/powerpoint/2010/main" val="1021475084"/>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03592" cy="868362"/>
          </a:xfrm>
        </p:spPr>
        <p:txBody>
          <a:bodyPr/>
          <a:lstStyle/>
          <a:p>
            <a:r>
              <a:rPr lang="en-US" dirty="0" smtClean="0"/>
              <a:t>What IS activated during REM ?</a:t>
            </a:r>
            <a:endParaRPr lang="en-US" dirty="0"/>
          </a:p>
        </p:txBody>
      </p:sp>
      <p:sp>
        <p:nvSpPr>
          <p:cNvPr id="3" name="Content Placeholder 2"/>
          <p:cNvSpPr>
            <a:spLocks noGrp="1"/>
          </p:cNvSpPr>
          <p:nvPr>
            <p:ph idx="1"/>
          </p:nvPr>
        </p:nvSpPr>
        <p:spPr>
          <a:xfrm>
            <a:off x="1295400" y="1219200"/>
            <a:ext cx="7638288" cy="5029200"/>
          </a:xfrm>
        </p:spPr>
        <p:txBody>
          <a:bodyPr>
            <a:normAutofit fontScale="92500" lnSpcReduction="10000"/>
          </a:bodyPr>
          <a:lstStyle/>
          <a:p>
            <a:pPr>
              <a:buNone/>
            </a:pPr>
            <a:r>
              <a:rPr lang="en-US" sz="1900" dirty="0" smtClean="0"/>
              <a:t>Melatonin,   </a:t>
            </a:r>
            <a:r>
              <a:rPr lang="en-US" sz="1900" dirty="0" err="1" smtClean="0"/>
              <a:t>circada</a:t>
            </a:r>
            <a:r>
              <a:rPr lang="en-US" sz="1900" dirty="0" smtClean="0"/>
              <a:t> rhythm</a:t>
            </a:r>
          </a:p>
          <a:p>
            <a:pPr>
              <a:buNone/>
            </a:pPr>
            <a:r>
              <a:rPr lang="en-US" sz="1900" dirty="0" smtClean="0"/>
              <a:t>Interpreting imagery</a:t>
            </a:r>
          </a:p>
          <a:p>
            <a:pPr>
              <a:buNone/>
            </a:pPr>
            <a:r>
              <a:rPr lang="en-US" sz="1900" dirty="0" smtClean="0"/>
              <a:t>Limbic system: emotion center-  pleasure center</a:t>
            </a:r>
          </a:p>
          <a:p>
            <a:pPr lvl="1"/>
            <a:r>
              <a:rPr lang="en-US" sz="1900" dirty="0" smtClean="0"/>
              <a:t>Long-term memory consolidation &amp; retrieval</a:t>
            </a:r>
          </a:p>
          <a:p>
            <a:pPr>
              <a:buNone/>
            </a:pPr>
            <a:r>
              <a:rPr lang="en-US" sz="1900" dirty="0" smtClean="0"/>
              <a:t>	Hippocampus: </a:t>
            </a:r>
          </a:p>
          <a:p>
            <a:pPr lvl="1"/>
            <a:r>
              <a:rPr lang="en-US" sz="1900" dirty="0" smtClean="0"/>
              <a:t>spatial memory</a:t>
            </a:r>
          </a:p>
          <a:p>
            <a:pPr lvl="1"/>
            <a:r>
              <a:rPr lang="en-US" sz="1900" dirty="0" smtClean="0"/>
              <a:t>Moves short term memory to long term memory</a:t>
            </a:r>
          </a:p>
          <a:p>
            <a:pPr>
              <a:buNone/>
            </a:pPr>
            <a:r>
              <a:rPr lang="en-US" sz="1900" dirty="0" smtClean="0"/>
              <a:t>	Amygdala</a:t>
            </a:r>
          </a:p>
          <a:p>
            <a:pPr lvl="2"/>
            <a:r>
              <a:rPr lang="en-US" sz="1900" dirty="0" smtClean="0"/>
              <a:t>activates  emotional learning, </a:t>
            </a:r>
          </a:p>
          <a:p>
            <a:pPr lvl="2"/>
            <a:r>
              <a:rPr lang="en-US" sz="1900" dirty="0" smtClean="0"/>
              <a:t>fear conditioning</a:t>
            </a:r>
          </a:p>
          <a:p>
            <a:pPr>
              <a:buNone/>
            </a:pPr>
            <a:r>
              <a:rPr lang="en-US" sz="1900" dirty="0" smtClean="0"/>
              <a:t>	Anterior  </a:t>
            </a:r>
            <a:r>
              <a:rPr lang="en-US" sz="1900" dirty="0" err="1" smtClean="0"/>
              <a:t>Cingulata</a:t>
            </a:r>
            <a:endParaRPr lang="en-US" sz="1900" dirty="0" smtClean="0"/>
          </a:p>
          <a:p>
            <a:pPr lvl="1"/>
            <a:r>
              <a:rPr lang="en-US" sz="1900" dirty="0" smtClean="0"/>
              <a:t>Mediates</a:t>
            </a:r>
          </a:p>
          <a:p>
            <a:pPr lvl="1"/>
            <a:r>
              <a:rPr lang="en-US" sz="1900" dirty="0" smtClean="0"/>
              <a:t>Attention</a:t>
            </a:r>
          </a:p>
          <a:p>
            <a:pPr lvl="1"/>
            <a:r>
              <a:rPr lang="en-US" sz="1900" dirty="0" smtClean="0"/>
              <a:t>Motivation</a:t>
            </a:r>
          </a:p>
          <a:p>
            <a:pPr lvl="1">
              <a:buNone/>
            </a:pPr>
            <a:r>
              <a:rPr lang="en-US" sz="1900" dirty="0" smtClean="0"/>
              <a:t>Lucid dreaming</a:t>
            </a:r>
          </a:p>
          <a:p>
            <a:endParaRPr lang="en-US" dirty="0"/>
          </a:p>
        </p:txBody>
      </p:sp>
    </p:spTree>
    <p:extLst>
      <p:ext uri="{BB962C8B-B14F-4D97-AF65-F5344CB8AC3E}">
        <p14:creationId xmlns:p14="http://schemas.microsoft.com/office/powerpoint/2010/main" val="1622414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REM: what is Not activated</a:t>
            </a:r>
            <a:endParaRPr lang="en-US" sz="2800" dirty="0"/>
          </a:p>
        </p:txBody>
      </p:sp>
      <p:sp>
        <p:nvSpPr>
          <p:cNvPr id="3" name="Content Placeholder 2"/>
          <p:cNvSpPr>
            <a:spLocks noGrp="1"/>
          </p:cNvSpPr>
          <p:nvPr>
            <p:ph idx="1"/>
          </p:nvPr>
        </p:nvSpPr>
        <p:spPr/>
        <p:txBody>
          <a:bodyPr/>
          <a:lstStyle/>
          <a:p>
            <a:pPr>
              <a:buNone/>
            </a:pPr>
            <a:r>
              <a:rPr lang="en-US" sz="1800" dirty="0" smtClean="0"/>
              <a:t>Prefrontal lateral cortex</a:t>
            </a:r>
          </a:p>
          <a:p>
            <a:pPr>
              <a:buNone/>
            </a:pPr>
            <a:r>
              <a:rPr lang="en-US" sz="1800" smtClean="0"/>
              <a:t>   Central </a:t>
            </a:r>
            <a:r>
              <a:rPr lang="en-US" sz="1800" dirty="0" smtClean="0"/>
              <a:t>Executive</a:t>
            </a:r>
          </a:p>
          <a:p>
            <a:pPr lvl="1"/>
            <a:r>
              <a:rPr lang="en-US" sz="1800" dirty="0" smtClean="0"/>
              <a:t>Organization</a:t>
            </a:r>
          </a:p>
          <a:p>
            <a:pPr lvl="1"/>
            <a:r>
              <a:rPr lang="en-US" sz="1800" dirty="0" smtClean="0"/>
              <a:t>Planning</a:t>
            </a:r>
          </a:p>
          <a:p>
            <a:pPr lvl="1"/>
            <a:r>
              <a:rPr lang="en-US" sz="1800" dirty="0" smtClean="0"/>
              <a:t>Tasks</a:t>
            </a:r>
          </a:p>
          <a:p>
            <a:pPr lvl="1"/>
            <a:r>
              <a:rPr lang="en-US" sz="1800" dirty="0" smtClean="0"/>
              <a:t>Thinking</a:t>
            </a:r>
          </a:p>
          <a:p>
            <a:pPr lvl="1"/>
            <a:r>
              <a:rPr lang="en-US" sz="1800" dirty="0" smtClean="0"/>
              <a:t>reasoning</a:t>
            </a:r>
          </a:p>
          <a:p>
            <a:r>
              <a:rPr lang="en-US" sz="1800" dirty="0" smtClean="0"/>
              <a:t>Vision</a:t>
            </a:r>
          </a:p>
          <a:p>
            <a:r>
              <a:rPr lang="en-US" sz="1800" dirty="0" smtClean="0"/>
              <a:t>No serotonin, noradrenalin/epinephrine</a:t>
            </a:r>
          </a:p>
          <a:p>
            <a:r>
              <a:rPr lang="en-US" sz="1800" dirty="0" smtClean="0"/>
              <a:t>No social filter</a:t>
            </a:r>
          </a:p>
          <a:p>
            <a:r>
              <a:rPr lang="en-US" sz="1800" dirty="0" smtClean="0"/>
              <a:t>Words and language</a:t>
            </a:r>
          </a:p>
          <a:p>
            <a:endParaRPr lang="en-US" dirty="0"/>
          </a:p>
        </p:txBody>
      </p:sp>
    </p:spTree>
    <p:extLst>
      <p:ext uri="{BB962C8B-B14F-4D97-AF65-F5344CB8AC3E}">
        <p14:creationId xmlns:p14="http://schemas.microsoft.com/office/powerpoint/2010/main" val="8717595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imbic system thalamus.gif"/>
          <p:cNvPicPr>
            <a:picLocks noChangeAspect="1"/>
          </p:cNvPicPr>
          <p:nvPr/>
        </p:nvPicPr>
        <p:blipFill>
          <a:blip r:embed="rId3" cstate="print"/>
          <a:stretch>
            <a:fillRect/>
          </a:stretch>
        </p:blipFill>
        <p:spPr>
          <a:xfrm>
            <a:off x="1295400" y="457200"/>
            <a:ext cx="5486400" cy="4076851"/>
          </a:xfrm>
          <a:prstGeom prst="rect">
            <a:avLst/>
          </a:prstGeom>
        </p:spPr>
      </p:pic>
      <p:sp>
        <p:nvSpPr>
          <p:cNvPr id="6" name="TextBox 5"/>
          <p:cNvSpPr txBox="1"/>
          <p:nvPr/>
        </p:nvSpPr>
        <p:spPr>
          <a:xfrm>
            <a:off x="1600200" y="5486400"/>
            <a:ext cx="3270639" cy="646331"/>
          </a:xfrm>
          <a:prstGeom prst="rect">
            <a:avLst/>
          </a:prstGeom>
          <a:noFill/>
        </p:spPr>
        <p:txBody>
          <a:bodyPr wrap="none" rtlCol="0">
            <a:spAutoFit/>
          </a:bodyPr>
          <a:lstStyle/>
          <a:p>
            <a:r>
              <a:rPr lang="en-US" dirty="0" smtClean="0"/>
              <a:t>The Pleasure Center of the Brain</a:t>
            </a:r>
          </a:p>
          <a:p>
            <a:r>
              <a:rPr lang="en-US" dirty="0" smtClean="0"/>
              <a:t>Emotional Center</a:t>
            </a:r>
            <a:endParaRPr lang="en-US" dirty="0"/>
          </a:p>
        </p:txBody>
      </p:sp>
    </p:spTree>
    <p:extLst>
      <p:ext uri="{BB962C8B-B14F-4D97-AF65-F5344CB8AC3E}">
        <p14:creationId xmlns:p14="http://schemas.microsoft.com/office/powerpoint/2010/main" val="28146182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7498080" cy="1143000"/>
          </a:xfrm>
        </p:spPr>
        <p:txBody>
          <a:bodyPr>
            <a:normAutofit fontScale="90000"/>
          </a:bodyPr>
          <a:lstStyle/>
          <a:p>
            <a:r>
              <a:rPr lang="en-US" dirty="0">
                <a:solidFill>
                  <a:srgbClr val="4F271C">
                    <a:satMod val="130000"/>
                  </a:srgbClr>
                </a:solidFill>
              </a:rPr>
              <a:t>Thalamus: </a:t>
            </a:r>
            <a:r>
              <a:rPr lang="en-US" dirty="0" smtClean="0">
                <a:solidFill>
                  <a:srgbClr val="4F271C">
                    <a:satMod val="130000"/>
                  </a:srgbClr>
                </a:solidFill>
              </a:rPr>
              <a:t/>
            </a:r>
            <a:br>
              <a:rPr lang="en-US" dirty="0" smtClean="0">
                <a:solidFill>
                  <a:srgbClr val="4F271C">
                    <a:satMod val="130000"/>
                  </a:srgbClr>
                </a:solidFill>
              </a:rPr>
            </a:br>
            <a:r>
              <a:rPr lang="en-US" sz="2700" dirty="0" smtClean="0">
                <a:solidFill>
                  <a:srgbClr val="4F271C">
                    <a:satMod val="130000"/>
                  </a:srgbClr>
                </a:solidFill>
              </a:rPr>
              <a:t/>
            </a:r>
            <a:br>
              <a:rPr lang="en-US" sz="2700" dirty="0" smtClean="0">
                <a:solidFill>
                  <a:srgbClr val="4F271C">
                    <a:satMod val="130000"/>
                  </a:srgbClr>
                </a:solidFill>
              </a:rPr>
            </a:br>
            <a:r>
              <a:rPr lang="en-US" sz="2700" dirty="0" smtClean="0">
                <a:solidFill>
                  <a:srgbClr val="4F271C">
                    <a:satMod val="130000"/>
                  </a:srgbClr>
                </a:solidFill>
              </a:rPr>
              <a:t/>
            </a:r>
            <a:br>
              <a:rPr lang="en-US" sz="2700" dirty="0" smtClean="0">
                <a:solidFill>
                  <a:srgbClr val="4F271C">
                    <a:satMod val="130000"/>
                  </a:srgbClr>
                </a:solidFill>
              </a:rPr>
            </a:b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62600" y="457200"/>
            <a:ext cx="3124344" cy="310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1600" y="3886200"/>
            <a:ext cx="6467861" cy="2585323"/>
          </a:xfrm>
          <a:prstGeom prst="rect">
            <a:avLst/>
          </a:prstGeom>
          <a:noFill/>
        </p:spPr>
        <p:txBody>
          <a:bodyPr wrap="none" rtlCol="0">
            <a:spAutoFit/>
          </a:bodyPr>
          <a:lstStyle/>
          <a:p>
            <a:pPr marL="457200" indent="-457200">
              <a:buFont typeface="Arial" panose="020B0604020202020204" pitchFamily="34" charset="0"/>
              <a:buChar char="•"/>
            </a:pPr>
            <a:r>
              <a:rPr lang="en-US" sz="2700" dirty="0">
                <a:solidFill>
                  <a:srgbClr val="4F271C">
                    <a:satMod val="130000"/>
                  </a:srgbClr>
                </a:solidFill>
              </a:rPr>
              <a:t>the brain’s switchboard for </a:t>
            </a:r>
            <a:r>
              <a:rPr lang="en-US" sz="2700" dirty="0" smtClean="0">
                <a:solidFill>
                  <a:srgbClr val="4F271C">
                    <a:satMod val="130000"/>
                  </a:srgbClr>
                </a:solidFill>
              </a:rPr>
              <a:t>information</a:t>
            </a:r>
          </a:p>
          <a:p>
            <a:pPr marL="457200" indent="-457200">
              <a:buFont typeface="Arial" panose="020B0604020202020204" pitchFamily="34" charset="0"/>
              <a:buChar char="•"/>
            </a:pPr>
            <a:r>
              <a:rPr lang="en-US" sz="2700" dirty="0" smtClean="0">
                <a:solidFill>
                  <a:srgbClr val="4F271C">
                    <a:satMod val="130000"/>
                  </a:srgbClr>
                </a:solidFill>
              </a:rPr>
              <a:t>responsible for </a:t>
            </a:r>
            <a:r>
              <a:rPr lang="en-US" sz="2700" dirty="0">
                <a:solidFill>
                  <a:srgbClr val="4F271C">
                    <a:satMod val="130000"/>
                  </a:srgbClr>
                </a:solidFill>
              </a:rPr>
              <a:t>awareness</a:t>
            </a:r>
          </a:p>
          <a:p>
            <a:pPr marL="457200" indent="-457200">
              <a:buFont typeface="Arial" panose="020B0604020202020204" pitchFamily="34" charset="0"/>
              <a:buChar char="•"/>
            </a:pPr>
            <a:r>
              <a:rPr lang="en-US" sz="2700" dirty="0" smtClean="0">
                <a:solidFill>
                  <a:srgbClr val="4F271C">
                    <a:satMod val="130000"/>
                  </a:srgbClr>
                </a:solidFill>
              </a:rPr>
              <a:t>puts the brain into sleep mode</a:t>
            </a:r>
          </a:p>
          <a:p>
            <a:pPr marL="457200" indent="-457200">
              <a:buFont typeface="Arial" panose="020B0604020202020204" pitchFamily="34" charset="0"/>
              <a:buChar char="•"/>
            </a:pPr>
            <a:r>
              <a:rPr lang="en-US" sz="2700" dirty="0" smtClean="0">
                <a:solidFill>
                  <a:srgbClr val="4F271C">
                    <a:satMod val="130000"/>
                  </a:srgbClr>
                </a:solidFill>
              </a:rPr>
              <a:t>regulates </a:t>
            </a:r>
            <a:r>
              <a:rPr lang="en-US" sz="2700" dirty="0">
                <a:solidFill>
                  <a:srgbClr val="4F271C">
                    <a:satMod val="130000"/>
                  </a:srgbClr>
                </a:solidFill>
              </a:rPr>
              <a:t>sleep, and </a:t>
            </a:r>
            <a:r>
              <a:rPr lang="en-US" sz="2700" dirty="0" smtClean="0">
                <a:solidFill>
                  <a:srgbClr val="4F271C">
                    <a:satMod val="130000"/>
                  </a:srgbClr>
                </a:solidFill>
              </a:rPr>
              <a:t>wakefulness</a:t>
            </a:r>
          </a:p>
          <a:p>
            <a:pPr marL="457200" indent="-457200">
              <a:buFont typeface="Arial" panose="020B0604020202020204" pitchFamily="34" charset="0"/>
              <a:buChar char="•"/>
            </a:pPr>
            <a:r>
              <a:rPr lang="en-US" sz="2700" dirty="0" smtClean="0">
                <a:solidFill>
                  <a:srgbClr val="4F271C">
                    <a:satMod val="130000"/>
                  </a:srgbClr>
                </a:solidFill>
                <a:effectLst>
                  <a:outerShdw blurRad="50000" dist="30000" dir="5400000" algn="tl" rotWithShape="0">
                    <a:srgbClr val="000000">
                      <a:alpha val="30000"/>
                    </a:srgbClr>
                  </a:outerShdw>
                </a:effectLst>
              </a:rPr>
              <a:t>If </a:t>
            </a:r>
            <a:r>
              <a:rPr lang="en-US" sz="2700" dirty="0">
                <a:solidFill>
                  <a:srgbClr val="4F271C">
                    <a:satMod val="130000"/>
                  </a:srgbClr>
                </a:solidFill>
                <a:effectLst>
                  <a:outerShdw blurRad="50000" dist="30000" dir="5400000" algn="tl" rotWithShape="0">
                    <a:srgbClr val="000000">
                      <a:alpha val="30000"/>
                    </a:srgbClr>
                  </a:outerShdw>
                </a:effectLst>
              </a:rPr>
              <a:t>damaged can </a:t>
            </a:r>
            <a:r>
              <a:rPr lang="en-US" sz="2700" dirty="0" smtClean="0">
                <a:solidFill>
                  <a:srgbClr val="4F271C">
                    <a:satMod val="130000"/>
                  </a:srgbClr>
                </a:solidFill>
                <a:effectLst>
                  <a:outerShdw blurRad="50000" dist="30000" dir="5400000" algn="tl" rotWithShape="0">
                    <a:srgbClr val="000000">
                      <a:alpha val="30000"/>
                    </a:srgbClr>
                  </a:outerShdw>
                </a:effectLst>
              </a:rPr>
              <a:t>result in irreversible </a:t>
            </a:r>
            <a:r>
              <a:rPr lang="en-US" sz="2700" dirty="0">
                <a:solidFill>
                  <a:srgbClr val="4F271C">
                    <a:satMod val="130000"/>
                  </a:srgbClr>
                </a:solidFill>
                <a:effectLst>
                  <a:outerShdw blurRad="50000" dist="30000" dir="5400000" algn="tl" rotWithShape="0">
                    <a:srgbClr val="000000">
                      <a:alpha val="30000"/>
                    </a:srgbClr>
                  </a:outerShdw>
                </a:effectLst>
              </a:rPr>
              <a:t>coma</a:t>
            </a:r>
            <a:endParaRPr lang="en-US" sz="2800" dirty="0"/>
          </a:p>
          <a:p>
            <a:pPr marL="457200" indent="-457200">
              <a:buFont typeface="Arial" panose="020B0604020202020204" pitchFamily="34" charset="0"/>
              <a:buChar char="•"/>
            </a:pPr>
            <a:endParaRPr lang="en-US" sz="2700" dirty="0" smtClean="0">
              <a:solidFill>
                <a:srgbClr val="4F271C">
                  <a:satMod val="130000"/>
                </a:srgbClr>
              </a:solidFill>
            </a:endParaRPr>
          </a:p>
        </p:txBody>
      </p:sp>
      <p:sp>
        <p:nvSpPr>
          <p:cNvPr id="6" name="TextBox 5"/>
          <p:cNvSpPr txBox="1"/>
          <p:nvPr/>
        </p:nvSpPr>
        <p:spPr>
          <a:xfrm>
            <a:off x="1464623" y="1295400"/>
            <a:ext cx="3978077" cy="1754326"/>
          </a:xfrm>
          <a:prstGeom prst="rect">
            <a:avLst/>
          </a:prstGeom>
          <a:noFill/>
        </p:spPr>
        <p:txBody>
          <a:bodyPr wrap="none" rtlCol="0">
            <a:spAutoFit/>
          </a:bodyPr>
          <a:lstStyle/>
          <a:p>
            <a:pPr marL="457200" lvl="0" indent="-457200">
              <a:buFont typeface="Arial" panose="020B0604020202020204" pitchFamily="34" charset="0"/>
              <a:buChar char="•"/>
            </a:pPr>
            <a:r>
              <a:rPr lang="en-US" sz="2700" dirty="0">
                <a:solidFill>
                  <a:srgbClr val="4F271C">
                    <a:satMod val="130000"/>
                  </a:srgbClr>
                </a:solidFill>
              </a:rPr>
              <a:t>During REM sleep, </a:t>
            </a:r>
          </a:p>
          <a:p>
            <a:pPr lvl="0"/>
            <a:r>
              <a:rPr lang="en-US" sz="2700" dirty="0">
                <a:solidFill>
                  <a:srgbClr val="4F271C">
                    <a:satMod val="130000"/>
                  </a:srgbClr>
                </a:solidFill>
              </a:rPr>
              <a:t>     the thalamus stops </a:t>
            </a:r>
          </a:p>
          <a:p>
            <a:pPr lvl="0"/>
            <a:r>
              <a:rPr lang="en-US" sz="2700" dirty="0">
                <a:solidFill>
                  <a:srgbClr val="4F271C">
                    <a:satMod val="130000"/>
                  </a:srgbClr>
                </a:solidFill>
              </a:rPr>
              <a:t>     sending sensory signals </a:t>
            </a:r>
          </a:p>
          <a:p>
            <a:pPr lvl="0"/>
            <a:r>
              <a:rPr lang="en-US" sz="2700" dirty="0">
                <a:solidFill>
                  <a:srgbClr val="4F271C">
                    <a:satMod val="130000"/>
                  </a:srgbClr>
                </a:solidFill>
              </a:rPr>
              <a:t>      to the brain</a:t>
            </a:r>
          </a:p>
        </p:txBody>
      </p:sp>
    </p:spTree>
    <p:extLst>
      <p:ext uri="{BB962C8B-B14F-4D97-AF65-F5344CB8AC3E}">
        <p14:creationId xmlns:p14="http://schemas.microsoft.com/office/powerpoint/2010/main" val="929810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0"/>
            <a:ext cx="7406640" cy="1472184"/>
          </a:xfrm>
        </p:spPr>
        <p:txBody>
          <a:bodyPr/>
          <a:lstStyle/>
          <a:p>
            <a:r>
              <a:rPr lang="en-US" dirty="0" smtClean="0"/>
              <a:t>Amygdala</a:t>
            </a:r>
            <a:endParaRPr lang="en-US" dirty="0"/>
          </a:p>
        </p:txBody>
      </p:sp>
      <p:sp>
        <p:nvSpPr>
          <p:cNvPr id="3" name="Subtitle 2"/>
          <p:cNvSpPr>
            <a:spLocks noGrp="1"/>
          </p:cNvSpPr>
          <p:nvPr>
            <p:ph type="subTitle" idx="1"/>
          </p:nvPr>
        </p:nvSpPr>
        <p:spPr>
          <a:xfrm>
            <a:off x="1295400" y="1447800"/>
            <a:ext cx="7482840" cy="2112336"/>
          </a:xfrm>
        </p:spPr>
        <p:txBody>
          <a:bodyPr>
            <a:normAutofit lnSpcReduction="10000"/>
          </a:bodyPr>
          <a:lstStyle/>
          <a:p>
            <a:r>
              <a:rPr lang="en-US" sz="2000" dirty="0" smtClean="0"/>
              <a:t>Formation and storage of emotional memories</a:t>
            </a:r>
          </a:p>
          <a:p>
            <a:r>
              <a:rPr lang="en-US" sz="2000" dirty="0" smtClean="0"/>
              <a:t>Fear conditioning</a:t>
            </a:r>
          </a:p>
          <a:p>
            <a:r>
              <a:rPr lang="en-US" sz="2000" dirty="0" smtClean="0"/>
              <a:t>Emotional response</a:t>
            </a:r>
          </a:p>
          <a:p>
            <a:pPr lvl="0"/>
            <a:r>
              <a:rPr lang="en-US" sz="2000" dirty="0">
                <a:solidFill>
                  <a:srgbClr val="04617B">
                    <a:shade val="30000"/>
                    <a:satMod val="150000"/>
                  </a:srgbClr>
                </a:solidFill>
              </a:rPr>
              <a:t>Sleep can ‘soften’ harsh memories</a:t>
            </a:r>
          </a:p>
          <a:p>
            <a:pPr marL="370332" indent="-342900">
              <a:buFont typeface="Wingdings" panose="05000000000000000000" pitchFamily="2" charset="2"/>
              <a:buChar char="ü"/>
            </a:pPr>
            <a:r>
              <a:rPr lang="en-US" sz="2000" dirty="0" smtClean="0">
                <a:solidFill>
                  <a:srgbClr val="0070C0"/>
                </a:solidFill>
              </a:rPr>
              <a:t>People </a:t>
            </a:r>
            <a:r>
              <a:rPr lang="en-US" sz="2000" dirty="0">
                <a:solidFill>
                  <a:srgbClr val="0070C0"/>
                </a:solidFill>
              </a:rPr>
              <a:t>with posttraumatic stress </a:t>
            </a:r>
            <a:r>
              <a:rPr lang="en-US" sz="2000" dirty="0" smtClean="0">
                <a:solidFill>
                  <a:srgbClr val="0070C0"/>
                </a:solidFill>
              </a:rPr>
              <a:t>disorder </a:t>
            </a:r>
            <a:r>
              <a:rPr lang="en-US" sz="2000" dirty="0">
                <a:solidFill>
                  <a:srgbClr val="0070C0"/>
                </a:solidFill>
              </a:rPr>
              <a:t>suffer from an overactive amygdala and an underactive anterior cingulate </a:t>
            </a:r>
            <a:r>
              <a:rPr lang="en-US" sz="2000" dirty="0" smtClean="0">
                <a:solidFill>
                  <a:srgbClr val="0070C0"/>
                </a:solidFill>
              </a:rPr>
              <a:t>cortex</a:t>
            </a:r>
          </a:p>
        </p:txBody>
      </p:sp>
      <p:pic>
        <p:nvPicPr>
          <p:cNvPr id="717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68" r="5403" b="33647"/>
          <a:stretch/>
        </p:blipFill>
        <p:spPr bwMode="auto">
          <a:xfrm>
            <a:off x="1600200" y="3554928"/>
            <a:ext cx="2992581" cy="246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0" y="4191000"/>
            <a:ext cx="2832122" cy="400110"/>
          </a:xfrm>
          <a:prstGeom prst="rect">
            <a:avLst/>
          </a:prstGeom>
          <a:noFill/>
        </p:spPr>
        <p:txBody>
          <a:bodyPr wrap="none" rtlCol="0">
            <a:spAutoFit/>
          </a:bodyPr>
          <a:lstStyle/>
          <a:p>
            <a:r>
              <a:rPr lang="en-US" sz="2000" dirty="0" smtClean="0"/>
              <a:t>Is PTSD a sleep disorder?</a:t>
            </a:r>
            <a:endParaRPr lang="en-US" sz="2000" dirty="0"/>
          </a:p>
        </p:txBody>
      </p:sp>
      <p:sp>
        <p:nvSpPr>
          <p:cNvPr id="6" name="TextBox 5"/>
          <p:cNvSpPr txBox="1"/>
          <p:nvPr/>
        </p:nvSpPr>
        <p:spPr>
          <a:xfrm>
            <a:off x="5181600" y="4953000"/>
            <a:ext cx="3820982" cy="1015663"/>
          </a:xfrm>
          <a:prstGeom prst="rect">
            <a:avLst/>
          </a:prstGeom>
          <a:noFill/>
        </p:spPr>
        <p:txBody>
          <a:bodyPr wrap="none" rtlCol="0">
            <a:spAutoFit/>
          </a:bodyPr>
          <a:lstStyle/>
          <a:p>
            <a:r>
              <a:rPr lang="en-US" sz="2000" dirty="0" smtClean="0">
                <a:solidFill>
                  <a:srgbClr val="0070C0"/>
                </a:solidFill>
              </a:rPr>
              <a:t>Dream revision</a:t>
            </a:r>
            <a:r>
              <a:rPr lang="en-US" sz="2000" dirty="0" smtClean="0"/>
              <a:t>:</a:t>
            </a:r>
          </a:p>
          <a:p>
            <a:r>
              <a:rPr lang="en-US" sz="2000" dirty="0" smtClean="0"/>
              <a:t>recurrent </a:t>
            </a:r>
            <a:r>
              <a:rPr lang="en-US" sz="2000" dirty="0"/>
              <a:t>nightmares </a:t>
            </a:r>
            <a:r>
              <a:rPr lang="en-US" sz="2000" dirty="0" smtClean="0"/>
              <a:t>can  </a:t>
            </a:r>
            <a:r>
              <a:rPr lang="en-US" sz="2000" dirty="0"/>
              <a:t>be </a:t>
            </a:r>
            <a:endParaRPr lang="en-US" sz="2000" dirty="0" smtClean="0"/>
          </a:p>
          <a:p>
            <a:r>
              <a:rPr lang="en-US" sz="2000" dirty="0" smtClean="0"/>
              <a:t>eliminated </a:t>
            </a:r>
            <a:r>
              <a:rPr lang="en-US" sz="2000" dirty="0"/>
              <a:t>by changing their </a:t>
            </a:r>
            <a:r>
              <a:rPr lang="en-US" sz="2000" dirty="0" smtClean="0"/>
              <a:t>ending</a:t>
            </a:r>
            <a:endParaRPr lang="en-US" sz="2000" dirty="0"/>
          </a:p>
        </p:txBody>
      </p:sp>
    </p:spTree>
    <p:extLst>
      <p:ext uri="{BB962C8B-B14F-4D97-AF65-F5344CB8AC3E}">
        <p14:creationId xmlns:p14="http://schemas.microsoft.com/office/powerpoint/2010/main" val="14935982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598569" cy="1456267"/>
          </a:xfrm>
        </p:spPr>
        <p:txBody>
          <a:bodyPr>
            <a:normAutofit/>
          </a:bodyPr>
          <a:lstStyle/>
          <a:p>
            <a:r>
              <a:rPr lang="en-US" sz="4800" b="1" dirty="0" smtClean="0">
                <a:effectLst>
                  <a:outerShdw blurRad="38100" dist="38100" dir="2700000" algn="tl">
                    <a:srgbClr val="000000">
                      <a:alpha val="43137"/>
                    </a:srgbClr>
                  </a:outerShdw>
                </a:effectLst>
              </a:rPr>
              <a:t>Cingulate</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4294967295"/>
          </p:nvPr>
        </p:nvSpPr>
        <p:spPr>
          <a:xfrm>
            <a:off x="334962" y="1295400"/>
            <a:ext cx="7407275" cy="1752600"/>
          </a:xfrm>
        </p:spPr>
        <p:txBody>
          <a:bodyPr>
            <a:normAutofit/>
          </a:bodyPr>
          <a:lstStyle/>
          <a:p>
            <a:r>
              <a:rPr lang="en-US" sz="2800" dirty="0" smtClean="0"/>
              <a:t>The mediator</a:t>
            </a:r>
          </a:p>
          <a:p>
            <a:r>
              <a:rPr lang="en-US" sz="2800" dirty="0" smtClean="0"/>
              <a:t>How we dream ourselves out of a nightmare</a:t>
            </a:r>
          </a:p>
          <a:p>
            <a:r>
              <a:rPr lang="en-US" sz="2800" dirty="0" smtClean="0"/>
              <a:t>Guides reward-based decisions</a:t>
            </a:r>
            <a:endParaRPr lang="en-US" sz="28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016332"/>
            <a:ext cx="4572000" cy="313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3078162"/>
            <a:ext cx="1500187"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579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4284"/>
          <a:stretch/>
        </p:blipFill>
        <p:spPr bwMode="auto">
          <a:xfrm>
            <a:off x="2590800" y="2822988"/>
            <a:ext cx="5524500" cy="330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176337" y="-304800"/>
            <a:ext cx="7439025" cy="2074333"/>
          </a:xfrm>
        </p:spPr>
        <p:txBody>
          <a:bodyPr/>
          <a:lstStyle/>
          <a:p>
            <a:r>
              <a:rPr lang="en-US" dirty="0" smtClean="0"/>
              <a:t>Nightmares and Dream Revision</a:t>
            </a:r>
            <a:endParaRPr lang="en-US" dirty="0"/>
          </a:p>
        </p:txBody>
      </p:sp>
      <p:sp>
        <p:nvSpPr>
          <p:cNvPr id="3" name="Subtitle 2"/>
          <p:cNvSpPr>
            <a:spLocks noGrp="1"/>
          </p:cNvSpPr>
          <p:nvPr>
            <p:ph type="subTitle" idx="1"/>
          </p:nvPr>
        </p:nvSpPr>
        <p:spPr>
          <a:xfrm>
            <a:off x="3352800" y="1742484"/>
            <a:ext cx="5398295" cy="1405467"/>
          </a:xfrm>
        </p:spPr>
        <p:txBody>
          <a:bodyPr>
            <a:normAutofit/>
          </a:bodyPr>
          <a:lstStyle/>
          <a:p>
            <a:r>
              <a:rPr lang="en-US" sz="2000" dirty="0" smtClean="0"/>
              <a:t>Change the ending to dream ourselves </a:t>
            </a:r>
          </a:p>
          <a:p>
            <a:r>
              <a:rPr lang="en-US" sz="2000" dirty="0" smtClean="0"/>
              <a:t>out of a nightmare</a:t>
            </a:r>
            <a:endParaRPr lang="en-US" sz="2000" dirty="0"/>
          </a:p>
        </p:txBody>
      </p:sp>
      <p:pic>
        <p:nvPicPr>
          <p:cNvPr id="61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740" y="6123339"/>
            <a:ext cx="7467600" cy="646331"/>
          </a:xfrm>
          <a:prstGeom prst="rect">
            <a:avLst/>
          </a:prstGeom>
          <a:noFill/>
        </p:spPr>
        <p:txBody>
          <a:bodyPr wrap="square" rtlCol="0">
            <a:spAutoFit/>
          </a:bodyPr>
          <a:lstStyle/>
          <a:p>
            <a:r>
              <a:rPr lang="en-US" sz="1200" dirty="0"/>
              <a:t>Harry Potter- The </a:t>
            </a:r>
            <a:r>
              <a:rPr lang="en-US" sz="1200" dirty="0" err="1"/>
              <a:t>Ridikulous</a:t>
            </a:r>
            <a:r>
              <a:rPr lang="en-US" sz="1200" dirty="0"/>
              <a:t> Spell</a:t>
            </a:r>
          </a:p>
          <a:p>
            <a:r>
              <a:rPr lang="en-US" sz="1200" dirty="0">
                <a:hlinkClick r:id="rId5"/>
              </a:rPr>
              <a:t>http://</a:t>
            </a:r>
            <a:r>
              <a:rPr lang="en-US" sz="1200" dirty="0" smtClean="0">
                <a:hlinkClick r:id="rId5"/>
              </a:rPr>
              <a:t>www.youtube.com/watch?v=Ps3cJksVMXw</a:t>
            </a:r>
            <a:endParaRPr lang="en-US" sz="1200" dirty="0" smtClean="0"/>
          </a:p>
          <a:p>
            <a:endParaRPr lang="en-US" sz="1200" dirty="0"/>
          </a:p>
        </p:txBody>
      </p:sp>
    </p:spTree>
    <p:extLst>
      <p:ext uri="{BB962C8B-B14F-4D97-AF65-F5344CB8AC3E}">
        <p14:creationId xmlns:p14="http://schemas.microsoft.com/office/powerpoint/2010/main" val="1435499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Picture 1" descr="DreamingBrain, domhoff.gif"/>
          <p:cNvPicPr>
            <a:picLocks noChangeAspect="1"/>
          </p:cNvPicPr>
          <p:nvPr/>
        </p:nvPicPr>
        <p:blipFill>
          <a:blip r:embed="rId3" cstate="print"/>
          <a:stretch>
            <a:fillRect/>
          </a:stretch>
        </p:blipFill>
        <p:spPr>
          <a:xfrm>
            <a:off x="533400" y="533400"/>
            <a:ext cx="7695211" cy="5486400"/>
          </a:xfrm>
          <a:prstGeom prst="rect">
            <a:avLst/>
          </a:prstGeom>
        </p:spPr>
      </p:pic>
    </p:spTree>
    <p:extLst>
      <p:ext uri="{BB962C8B-B14F-4D97-AF65-F5344CB8AC3E}">
        <p14:creationId xmlns:p14="http://schemas.microsoft.com/office/powerpoint/2010/main" val="252502853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descr="brain diagram.gif"/>
          <p:cNvPicPr>
            <a:picLocks noChangeAspect="1"/>
          </p:cNvPicPr>
          <p:nvPr/>
        </p:nvPicPr>
        <p:blipFill>
          <a:blip r:embed="rId3" cstate="print"/>
          <a:stretch>
            <a:fillRect/>
          </a:stretch>
        </p:blipFill>
        <p:spPr>
          <a:xfrm>
            <a:off x="304800" y="152400"/>
            <a:ext cx="7778506" cy="6477000"/>
          </a:xfrm>
          <a:prstGeom prst="rect">
            <a:avLst/>
          </a:prstGeom>
        </p:spPr>
      </p:pic>
    </p:spTree>
    <p:extLst>
      <p:ext uri="{BB962C8B-B14F-4D97-AF65-F5344CB8AC3E}">
        <p14:creationId xmlns:p14="http://schemas.microsoft.com/office/powerpoint/2010/main" val="36128919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654" y="457201"/>
            <a:ext cx="4516746" cy="685800"/>
          </a:xfrm>
        </p:spPr>
        <p:txBody>
          <a:bodyPr>
            <a:normAutofit fontScale="90000"/>
          </a:bodyPr>
          <a:lstStyle/>
          <a:p>
            <a:r>
              <a:rPr lang="en-US" sz="2800" dirty="0"/>
              <a:t>based on large amounts of </a:t>
            </a:r>
            <a:r>
              <a:rPr lang="en-US" sz="2800" dirty="0" smtClean="0"/>
              <a:t>data, his research shows</a:t>
            </a:r>
            <a:endParaRPr lang="en-US" sz="2800" dirty="0"/>
          </a:p>
        </p:txBody>
      </p:sp>
      <p:sp>
        <p:nvSpPr>
          <p:cNvPr id="3" name="Content Placeholder 2"/>
          <p:cNvSpPr>
            <a:spLocks noGrp="1"/>
          </p:cNvSpPr>
          <p:nvPr>
            <p:ph idx="1"/>
          </p:nvPr>
        </p:nvSpPr>
        <p:spPr>
          <a:xfrm>
            <a:off x="1295400" y="3132691"/>
            <a:ext cx="7650480" cy="4800600"/>
          </a:xfrm>
        </p:spPr>
        <p:txBody>
          <a:bodyPr>
            <a:normAutofit/>
          </a:bodyPr>
          <a:lstStyle/>
          <a:p>
            <a:r>
              <a:rPr lang="en-US" sz="2000" dirty="0" smtClean="0"/>
              <a:t>there </a:t>
            </a:r>
            <a:r>
              <a:rPr lang="en-US" sz="2000" dirty="0"/>
              <a:t>is </a:t>
            </a:r>
            <a:r>
              <a:rPr lang="en-US" sz="2000" dirty="0" smtClean="0"/>
              <a:t>"continuity</a:t>
            </a:r>
            <a:r>
              <a:rPr lang="en-US" sz="2000" dirty="0"/>
              <a:t>" between the content of dreams and waking </a:t>
            </a:r>
            <a:r>
              <a:rPr lang="en-US" sz="2000" dirty="0" smtClean="0"/>
              <a:t>life.  They </a:t>
            </a:r>
            <a:r>
              <a:rPr lang="en-US" sz="2000" dirty="0"/>
              <a:t>are </a:t>
            </a:r>
            <a:r>
              <a:rPr lang="en-US" sz="2000" dirty="0" smtClean="0"/>
              <a:t>what </a:t>
            </a:r>
            <a:r>
              <a:rPr lang="en-US" sz="2000" dirty="0"/>
              <a:t>we </a:t>
            </a:r>
            <a:r>
              <a:rPr lang="en-US" sz="2000" dirty="0" smtClean="0"/>
              <a:t>might </a:t>
            </a:r>
            <a:r>
              <a:rPr lang="en-US" sz="2000" dirty="0"/>
              <a:t>expect based on </a:t>
            </a:r>
            <a:r>
              <a:rPr lang="en-US" sz="2000" dirty="0" smtClean="0"/>
              <a:t>the individual’s life</a:t>
            </a:r>
          </a:p>
          <a:p>
            <a:r>
              <a:rPr lang="en-US" sz="2000" dirty="0" smtClean="0"/>
              <a:t>dreams </a:t>
            </a:r>
            <a:r>
              <a:rPr lang="en-US" sz="2000" dirty="0"/>
              <a:t>from cultures around the world tends to be fairly </a:t>
            </a:r>
            <a:r>
              <a:rPr lang="en-US" sz="2000" dirty="0" smtClean="0"/>
              <a:t>similar</a:t>
            </a:r>
          </a:p>
          <a:p>
            <a:r>
              <a:rPr lang="en-US" sz="2000" dirty="0" smtClean="0"/>
              <a:t>(the exception is aggression)</a:t>
            </a:r>
          </a:p>
          <a:p>
            <a:r>
              <a:rPr lang="en-US" sz="2000" dirty="0" smtClean="0"/>
              <a:t>Dreams reflect relationships with loved ones</a:t>
            </a:r>
          </a:p>
          <a:p>
            <a:r>
              <a:rPr lang="en-US" sz="2000" dirty="0" smtClean="0"/>
              <a:t>The </a:t>
            </a:r>
            <a:r>
              <a:rPr lang="en-US" sz="2000" dirty="0"/>
              <a:t>dreams </a:t>
            </a:r>
            <a:r>
              <a:rPr lang="en-US" sz="2000" dirty="0" smtClean="0"/>
              <a:t>of schizophrenics </a:t>
            </a:r>
            <a:r>
              <a:rPr lang="en-US" sz="2000" dirty="0"/>
              <a:t>(</a:t>
            </a:r>
            <a:r>
              <a:rPr lang="en-US" sz="2000" dirty="0" smtClean="0"/>
              <a:t>compared </a:t>
            </a:r>
            <a:r>
              <a:rPr lang="en-US" sz="2000" dirty="0"/>
              <a:t>to the </a:t>
            </a:r>
            <a:r>
              <a:rPr lang="en-US" sz="2000" dirty="0" smtClean="0"/>
              <a:t>norms) show they </a:t>
            </a:r>
            <a:r>
              <a:rPr lang="en-US" sz="2000" dirty="0"/>
              <a:t>have comparatively little friendliness or striving, and few friends. </a:t>
            </a:r>
          </a:p>
          <a:p>
            <a:endParaRPr lang="en-US" sz="2000" dirty="0" smtClean="0"/>
          </a:p>
          <a:p>
            <a:endParaRPr lang="en-US" sz="2000" dirty="0"/>
          </a:p>
        </p:txBody>
      </p:sp>
      <p:sp>
        <p:nvSpPr>
          <p:cNvPr id="5" name="Rectangle 4"/>
          <p:cNvSpPr/>
          <p:nvPr/>
        </p:nvSpPr>
        <p:spPr>
          <a:xfrm>
            <a:off x="3886200" y="1901325"/>
            <a:ext cx="4648200" cy="707886"/>
          </a:xfrm>
          <a:prstGeom prst="rect">
            <a:avLst/>
          </a:prstGeom>
        </p:spPr>
        <p:txBody>
          <a:bodyPr wrap="square">
            <a:spAutoFit/>
          </a:bodyPr>
          <a:lstStyle/>
          <a:p>
            <a:pPr marL="365760" lvl="0" indent="-283464">
              <a:spcBef>
                <a:spcPts val="600"/>
              </a:spcBef>
              <a:buClr>
                <a:srgbClr val="0F6FC6"/>
              </a:buClr>
              <a:buSzPct val="80000"/>
              <a:buFont typeface="Wingdings 2"/>
              <a:buChar char=""/>
            </a:pPr>
            <a:r>
              <a:rPr lang="en-US" sz="2000" dirty="0">
                <a:solidFill>
                  <a:prstClr val="black"/>
                </a:solidFill>
              </a:rPr>
              <a:t>Dreams are consistent over time and reveal our conceptions and concerns.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19812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846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pic>
        <p:nvPicPr>
          <p:cNvPr id="3" name="Picture 6" descr="http://fc05.deviantart.net/fs38/f/2008/324/1/c/The_Spinning_Dancer_by_Leonidafremo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447800"/>
            <a:ext cx="27813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762000"/>
            <a:ext cx="2423420" cy="387286"/>
          </a:xfrm>
          <a:prstGeom prst="rect">
            <a:avLst/>
          </a:prstGeom>
          <a:noFill/>
        </p:spPr>
        <p:txBody>
          <a:bodyPr wrap="none" rtlCol="0">
            <a:spAutoFit/>
          </a:bodyPr>
          <a:lstStyle/>
          <a:p>
            <a:pPr marL="18288">
              <a:lnSpc>
                <a:spcPts val="2300"/>
              </a:lnSpc>
              <a:buClr>
                <a:srgbClr val="629DD1"/>
              </a:buClr>
              <a:buSzPct val="80000"/>
            </a:pPr>
            <a:r>
              <a:rPr lang="en-US" sz="2000">
                <a:solidFill>
                  <a:srgbClr val="242852">
                    <a:shade val="30000"/>
                    <a:satMod val="150000"/>
                  </a:srgbClr>
                </a:solidFill>
              </a:rPr>
              <a:t>Left Brain Right Brain</a:t>
            </a:r>
            <a:endParaRPr lang="en-US" sz="2000" dirty="0">
              <a:solidFill>
                <a:srgbClr val="242852">
                  <a:shade val="30000"/>
                  <a:satMod val="150000"/>
                </a:srgbClr>
              </a:solidFill>
            </a:endParaRPr>
          </a:p>
        </p:txBody>
      </p:sp>
      <p:sp>
        <p:nvSpPr>
          <p:cNvPr id="4" name="TextBox 3"/>
          <p:cNvSpPr txBox="1"/>
          <p:nvPr/>
        </p:nvSpPr>
        <p:spPr>
          <a:xfrm>
            <a:off x="2362200" y="6019800"/>
            <a:ext cx="8070156" cy="600164"/>
          </a:xfrm>
          <a:prstGeom prst="rect">
            <a:avLst/>
          </a:prstGeom>
          <a:noFill/>
        </p:spPr>
        <p:txBody>
          <a:bodyPr wrap="square" rtlCol="0">
            <a:spAutoFit/>
          </a:bodyPr>
          <a:lstStyle/>
          <a:p>
            <a:r>
              <a:rPr lang="en-US" sz="1100" dirty="0">
                <a:solidFill>
                  <a:prstClr val="black"/>
                </a:solidFill>
                <a:hlinkClick r:id="rId3"/>
              </a:rPr>
              <a:t>http://psychology.about.com/od/sensationandperception/ig/Optical-Illusions/spinning-dancer-illusion.htm</a:t>
            </a:r>
            <a:endParaRPr lang="en-US" sz="1100" dirty="0">
              <a:solidFill>
                <a:prstClr val="black"/>
              </a:solidFill>
            </a:endParaRPr>
          </a:p>
          <a:p>
            <a:endParaRPr lang="en-US" sz="1100" dirty="0">
              <a:solidFill>
                <a:prstClr val="black"/>
              </a:solidFill>
              <a:hlinkClick r:id=""/>
            </a:endParaRPr>
          </a:p>
          <a:p>
            <a:r>
              <a:rPr lang="en-US" sz="1100" dirty="0">
                <a:solidFill>
                  <a:prstClr val="black"/>
                </a:solidFill>
                <a:hlinkClick r:id=""/>
              </a:rPr>
              <a:t>http</a:t>
            </a:r>
            <a:r>
              <a:rPr lang="en-US" sz="1100" dirty="0">
                <a:solidFill>
                  <a:prstClr val="black"/>
                </a:solidFill>
                <a:hlinkClick r:id="rId4"/>
              </a:rPr>
              <a:t>://www.heraldsun.com.au/news/right-brain-v-left-brain/story-e6frf7jo-1111114603615</a:t>
            </a:r>
            <a:r>
              <a:rPr lang="en-US" sz="1100" dirty="0">
                <a:solidFill>
                  <a:prstClr val="black"/>
                </a:solidFill>
              </a:rPr>
              <a:t> </a:t>
            </a:r>
          </a:p>
        </p:txBody>
      </p:sp>
    </p:spTree>
    <p:extLst>
      <p:ext uri="{BB962C8B-B14F-4D97-AF65-F5344CB8AC3E}">
        <p14:creationId xmlns:p14="http://schemas.microsoft.com/office/powerpoint/2010/main" val="27307693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81000"/>
            <a:ext cx="7924800" cy="5867400"/>
          </a:xfrm>
        </p:spPr>
        <p:txBody>
          <a:bodyPr>
            <a:noAutofit/>
          </a:bodyPr>
          <a:lstStyle/>
          <a:p>
            <a:pPr marL="82296" indent="0">
              <a:buNone/>
            </a:pPr>
            <a:r>
              <a:rPr lang="en-US" sz="1800" dirty="0" smtClean="0">
                <a:solidFill>
                  <a:srgbClr val="002060"/>
                </a:solidFill>
              </a:rPr>
              <a:t>1. Dreams are Intense</a:t>
            </a:r>
          </a:p>
          <a:p>
            <a:r>
              <a:rPr lang="en-US" sz="1800" dirty="0" smtClean="0">
                <a:solidFill>
                  <a:srgbClr val="002060"/>
                </a:solidFill>
              </a:rPr>
              <a:t>Can be emotional, embarrassing, painful, terrifying-  so much so it wakes us up</a:t>
            </a:r>
          </a:p>
          <a:p>
            <a:r>
              <a:rPr lang="en-US" sz="1800" dirty="0" smtClean="0">
                <a:solidFill>
                  <a:srgbClr val="002060"/>
                </a:solidFill>
              </a:rPr>
              <a:t>Most </a:t>
            </a:r>
            <a:r>
              <a:rPr lang="en-US" sz="1800" dirty="0">
                <a:solidFill>
                  <a:srgbClr val="002060"/>
                </a:solidFill>
              </a:rPr>
              <a:t>common emotions are:</a:t>
            </a:r>
          </a:p>
          <a:p>
            <a:pPr marL="82296" indent="0">
              <a:buNone/>
            </a:pPr>
            <a:r>
              <a:rPr lang="en-US" sz="1800" dirty="0">
                <a:solidFill>
                  <a:srgbClr val="002060"/>
                </a:solidFill>
              </a:rPr>
              <a:t>	Fear</a:t>
            </a:r>
          </a:p>
          <a:p>
            <a:pPr marL="82296" indent="0">
              <a:buNone/>
            </a:pPr>
            <a:r>
              <a:rPr lang="en-US" sz="1800" dirty="0">
                <a:solidFill>
                  <a:srgbClr val="002060"/>
                </a:solidFill>
              </a:rPr>
              <a:t>	Anxiety</a:t>
            </a:r>
          </a:p>
          <a:p>
            <a:pPr marL="82296" indent="0">
              <a:buNone/>
            </a:pPr>
            <a:r>
              <a:rPr lang="en-US" sz="1800" dirty="0">
                <a:solidFill>
                  <a:srgbClr val="002060"/>
                </a:solidFill>
              </a:rPr>
              <a:t>	Surprise</a:t>
            </a:r>
          </a:p>
          <a:p>
            <a:endParaRPr lang="en-US" sz="1800" dirty="0" smtClean="0">
              <a:solidFill>
                <a:srgbClr val="002060"/>
              </a:solidFill>
            </a:endParaRPr>
          </a:p>
          <a:p>
            <a:pPr marL="82296" indent="0">
              <a:buNone/>
            </a:pPr>
            <a:r>
              <a:rPr lang="en-US" sz="1800" dirty="0" smtClean="0">
                <a:solidFill>
                  <a:srgbClr val="002060"/>
                </a:solidFill>
              </a:rPr>
              <a:t>2. Dreams are Disorganized and Illogical</a:t>
            </a:r>
          </a:p>
          <a:p>
            <a:r>
              <a:rPr lang="en-US" sz="1800" dirty="0" smtClean="0">
                <a:solidFill>
                  <a:srgbClr val="002060"/>
                </a:solidFill>
              </a:rPr>
              <a:t>Ambiguous, inconsistent, bizarre</a:t>
            </a:r>
          </a:p>
          <a:p>
            <a:pPr marL="82296" indent="0">
              <a:buNone/>
            </a:pPr>
            <a:endParaRPr lang="en-US" sz="1800" dirty="0" smtClean="0">
              <a:solidFill>
                <a:srgbClr val="002060"/>
              </a:solidFill>
            </a:endParaRPr>
          </a:p>
          <a:p>
            <a:pPr marL="82296" indent="0">
              <a:buNone/>
            </a:pPr>
            <a:r>
              <a:rPr lang="en-US" sz="1800" dirty="0" smtClean="0">
                <a:solidFill>
                  <a:srgbClr val="002060"/>
                </a:solidFill>
              </a:rPr>
              <a:t>3. Illogical content</a:t>
            </a:r>
          </a:p>
          <a:p>
            <a:r>
              <a:rPr lang="en-US" sz="1800" dirty="0" smtClean="0">
                <a:solidFill>
                  <a:srgbClr val="002060"/>
                </a:solidFill>
              </a:rPr>
              <a:t>ideas of time, person and place don’t apply</a:t>
            </a:r>
          </a:p>
          <a:p>
            <a:r>
              <a:rPr lang="en-US" sz="1800" dirty="0" smtClean="0">
                <a:solidFill>
                  <a:srgbClr val="002060"/>
                </a:solidFill>
              </a:rPr>
              <a:t> natural laws are disobeyed</a:t>
            </a:r>
          </a:p>
          <a:p>
            <a:endParaRPr lang="en-US" sz="1800" dirty="0" smtClean="0">
              <a:solidFill>
                <a:srgbClr val="002060"/>
              </a:solidFill>
            </a:endParaRPr>
          </a:p>
          <a:p>
            <a:pPr marL="82296" indent="0">
              <a:buNone/>
            </a:pPr>
            <a:r>
              <a:rPr lang="en-US" sz="1800" dirty="0" smtClean="0">
                <a:solidFill>
                  <a:srgbClr val="002060"/>
                </a:solidFill>
              </a:rPr>
              <a:t>4. Strange content: </a:t>
            </a:r>
            <a:r>
              <a:rPr lang="en-US" sz="1800" u="sng" dirty="0" smtClean="0">
                <a:solidFill>
                  <a:srgbClr val="002060"/>
                </a:solidFill>
              </a:rPr>
              <a:t>but we accept it</a:t>
            </a:r>
          </a:p>
          <a:p>
            <a:r>
              <a:rPr lang="en-US" sz="1800" dirty="0" smtClean="0">
                <a:solidFill>
                  <a:srgbClr val="002060"/>
                </a:solidFill>
              </a:rPr>
              <a:t>Events like we’re stuck and can’t move</a:t>
            </a:r>
          </a:p>
          <a:p>
            <a:r>
              <a:rPr lang="en-US" sz="1800" dirty="0" smtClean="0">
                <a:solidFill>
                  <a:srgbClr val="002060"/>
                </a:solidFill>
              </a:rPr>
              <a:t>Flying</a:t>
            </a:r>
          </a:p>
          <a:p>
            <a:r>
              <a:rPr lang="en-US" sz="1800" dirty="0" smtClean="0">
                <a:solidFill>
                  <a:srgbClr val="002060"/>
                </a:solidFill>
              </a:rPr>
              <a:t>Time travel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158" y="1752600"/>
            <a:ext cx="2590800" cy="417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54053" y="6095999"/>
            <a:ext cx="2699009" cy="646331"/>
          </a:xfrm>
          <a:prstGeom prst="rect">
            <a:avLst/>
          </a:prstGeom>
          <a:noFill/>
        </p:spPr>
        <p:txBody>
          <a:bodyPr wrap="none" rtlCol="0">
            <a:spAutoFit/>
          </a:bodyPr>
          <a:lstStyle/>
          <a:p>
            <a:r>
              <a:rPr lang="en-US" dirty="0" smtClean="0"/>
              <a:t>Research on </a:t>
            </a:r>
            <a:r>
              <a:rPr lang="en-US" dirty="0" err="1" smtClean="0"/>
              <a:t>Senoi</a:t>
            </a:r>
            <a:r>
              <a:rPr lang="en-US" dirty="0" smtClean="0"/>
              <a:t>  culture</a:t>
            </a:r>
          </a:p>
          <a:p>
            <a:r>
              <a:rPr lang="en-US" dirty="0" smtClean="0"/>
              <a:t> regarding dreams</a:t>
            </a:r>
            <a:endParaRPr lang="en-US" dirty="0"/>
          </a:p>
        </p:txBody>
      </p:sp>
    </p:spTree>
    <p:extLst>
      <p:ext uri="{BB962C8B-B14F-4D97-AF65-F5344CB8AC3E}">
        <p14:creationId xmlns:p14="http://schemas.microsoft.com/office/powerpoint/2010/main" val="291042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1000"/>
            <a:ext cx="2438400" cy="278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95400" y="330695"/>
            <a:ext cx="7498080" cy="1143000"/>
          </a:xfrm>
        </p:spPr>
        <p:txBody>
          <a:bodyPr>
            <a:normAutofit fontScale="90000"/>
          </a:bodyPr>
          <a:lstStyle/>
          <a:p>
            <a:pPr marL="82296" lvl="0">
              <a:spcBef>
                <a:spcPts val="600"/>
              </a:spcBef>
            </a:pPr>
            <a:r>
              <a:rPr lang="en-US" dirty="0" smtClean="0">
                <a:solidFill>
                  <a:srgbClr val="7030A0"/>
                </a:solidFill>
              </a:rPr>
              <a:t/>
            </a:r>
            <a:br>
              <a:rPr lang="en-US" dirty="0" smtClean="0">
                <a:solidFill>
                  <a:srgbClr val="7030A0"/>
                </a:solidFill>
              </a:rPr>
            </a:br>
            <a:r>
              <a:rPr lang="en-US" dirty="0" smtClean="0">
                <a:solidFill>
                  <a:srgbClr val="7030A0"/>
                </a:solidFill>
              </a:rPr>
              <a:t>G. William </a:t>
            </a:r>
            <a:r>
              <a:rPr lang="en-US" dirty="0" err="1" smtClean="0">
                <a:solidFill>
                  <a:srgbClr val="7030A0"/>
                </a:solidFill>
              </a:rPr>
              <a:t>Dumhoff</a:t>
            </a:r>
            <a:r>
              <a:rPr lang="en-US" dirty="0" smtClean="0"/>
              <a:t/>
            </a:r>
            <a:br>
              <a:rPr lang="en-US" dirty="0" smtClean="0"/>
            </a:br>
            <a:r>
              <a:rPr lang="en-US" sz="2200" b="1" dirty="0">
                <a:solidFill>
                  <a:srgbClr val="0070C0"/>
                </a:solidFill>
                <a:effectLst/>
              </a:rPr>
              <a:t/>
            </a:r>
            <a:br>
              <a:rPr lang="en-US" sz="2200" b="1" dirty="0">
                <a:solidFill>
                  <a:srgbClr val="0070C0"/>
                </a:solidFill>
                <a:effectLst/>
              </a:rPr>
            </a:br>
            <a:r>
              <a:rPr lang="en-US" sz="2700" b="1" dirty="0">
                <a:solidFill>
                  <a:srgbClr val="0070C0"/>
                </a:solidFill>
                <a:effectLst/>
              </a:rPr>
              <a:t>Dreams Have Psychological Meaning </a:t>
            </a:r>
            <a:br>
              <a:rPr lang="en-US" sz="2700" b="1" dirty="0">
                <a:solidFill>
                  <a:srgbClr val="0070C0"/>
                </a:solidFill>
                <a:effectLst/>
              </a:rPr>
            </a:br>
            <a:r>
              <a:rPr lang="en-US" sz="2700" b="1" dirty="0">
                <a:solidFill>
                  <a:srgbClr val="0070C0"/>
                </a:solidFill>
                <a:effectLst/>
              </a:rPr>
              <a:t>&amp; Cultural Uses, </a:t>
            </a:r>
            <a:br>
              <a:rPr lang="en-US" sz="2700" b="1" dirty="0">
                <a:solidFill>
                  <a:srgbClr val="0070C0"/>
                </a:solidFill>
                <a:effectLst/>
              </a:rPr>
            </a:br>
            <a:r>
              <a:rPr lang="en-US" sz="2700" b="1" dirty="0">
                <a:solidFill>
                  <a:srgbClr val="0070C0"/>
                </a:solidFill>
                <a:effectLst/>
              </a:rPr>
              <a:t>but No Known Adaptive Function</a:t>
            </a:r>
            <a:endParaRPr lang="en-US" sz="2700" dirty="0"/>
          </a:p>
        </p:txBody>
      </p:sp>
      <p:sp>
        <p:nvSpPr>
          <p:cNvPr id="3" name="Content Placeholder 2"/>
          <p:cNvSpPr>
            <a:spLocks noGrp="1"/>
          </p:cNvSpPr>
          <p:nvPr>
            <p:ph idx="1"/>
          </p:nvPr>
        </p:nvSpPr>
        <p:spPr>
          <a:xfrm>
            <a:off x="1066800" y="2286000"/>
            <a:ext cx="7696200" cy="5181600"/>
          </a:xfrm>
        </p:spPr>
        <p:txBody>
          <a:bodyPr>
            <a:normAutofit/>
          </a:bodyPr>
          <a:lstStyle/>
          <a:p>
            <a:pPr marL="82296" indent="0">
              <a:buNone/>
            </a:pPr>
            <a:endParaRPr lang="en-US" sz="2000" b="1" dirty="0">
              <a:solidFill>
                <a:srgbClr val="0070C0"/>
              </a:solidFill>
            </a:endParaRPr>
          </a:p>
          <a:p>
            <a:pPr>
              <a:spcBef>
                <a:spcPts val="0"/>
              </a:spcBef>
            </a:pPr>
            <a:r>
              <a:rPr lang="en-US" sz="2000" dirty="0">
                <a:solidFill>
                  <a:schemeClr val="accent1">
                    <a:lumMod val="50000"/>
                  </a:schemeClr>
                </a:solidFill>
              </a:rPr>
              <a:t>We are thinking </a:t>
            </a:r>
            <a:r>
              <a:rPr lang="en-US" sz="2000" dirty="0" smtClean="0">
                <a:solidFill>
                  <a:schemeClr val="accent1">
                    <a:lumMod val="50000"/>
                  </a:schemeClr>
                </a:solidFill>
              </a:rPr>
              <a:t>creatures but </a:t>
            </a:r>
            <a:r>
              <a:rPr lang="en-US" sz="2000" dirty="0">
                <a:solidFill>
                  <a:schemeClr val="accent1">
                    <a:lumMod val="50000"/>
                  </a:schemeClr>
                </a:solidFill>
              </a:rPr>
              <a:t>that doesn't </a:t>
            </a:r>
            <a:endParaRPr lang="en-US" sz="2000" dirty="0" smtClean="0">
              <a:solidFill>
                <a:schemeClr val="accent1">
                  <a:lumMod val="50000"/>
                </a:schemeClr>
              </a:solidFill>
            </a:endParaRPr>
          </a:p>
          <a:p>
            <a:pPr marL="82296" indent="0">
              <a:spcBef>
                <a:spcPts val="0"/>
              </a:spcBef>
              <a:buNone/>
            </a:pPr>
            <a:r>
              <a:rPr lang="en-US" sz="2000" dirty="0">
                <a:solidFill>
                  <a:schemeClr val="accent1">
                    <a:lumMod val="50000"/>
                  </a:schemeClr>
                </a:solidFill>
              </a:rPr>
              <a:t> </a:t>
            </a:r>
            <a:r>
              <a:rPr lang="en-US" sz="2000" dirty="0" smtClean="0">
                <a:solidFill>
                  <a:schemeClr val="accent1">
                    <a:lumMod val="50000"/>
                  </a:schemeClr>
                </a:solidFill>
              </a:rPr>
              <a:t>  mean </a:t>
            </a:r>
            <a:r>
              <a:rPr lang="en-US" sz="2000" dirty="0">
                <a:solidFill>
                  <a:schemeClr val="accent1">
                    <a:lumMod val="50000"/>
                  </a:schemeClr>
                </a:solidFill>
              </a:rPr>
              <a:t>that all forms of thinking have a function. </a:t>
            </a:r>
            <a:endParaRPr lang="en-US" sz="2000" dirty="0" smtClean="0">
              <a:solidFill>
                <a:schemeClr val="accent1">
                  <a:lumMod val="50000"/>
                </a:schemeClr>
              </a:solidFill>
            </a:endParaRPr>
          </a:p>
          <a:p>
            <a:r>
              <a:rPr lang="en-US" sz="2000" dirty="0">
                <a:solidFill>
                  <a:schemeClr val="accent1">
                    <a:lumMod val="50000"/>
                  </a:schemeClr>
                </a:solidFill>
              </a:rPr>
              <a:t>E</a:t>
            </a:r>
            <a:r>
              <a:rPr lang="en-US" sz="2000" dirty="0" smtClean="0">
                <a:solidFill>
                  <a:schemeClr val="accent1">
                    <a:lumMod val="50000"/>
                  </a:schemeClr>
                </a:solidFill>
              </a:rPr>
              <a:t>vidence </a:t>
            </a:r>
            <a:r>
              <a:rPr lang="en-US" sz="2000" dirty="0">
                <a:solidFill>
                  <a:schemeClr val="accent1">
                    <a:lumMod val="50000"/>
                  </a:schemeClr>
                </a:solidFill>
              </a:rPr>
              <a:t>weights against any physiological or psychological function for dreaming and dreams</a:t>
            </a:r>
            <a:r>
              <a:rPr lang="en-US" sz="2200" dirty="0">
                <a:solidFill>
                  <a:schemeClr val="accent1">
                    <a:lumMod val="50000"/>
                  </a:schemeClr>
                </a:solidFill>
              </a:rPr>
              <a:t>. </a:t>
            </a:r>
            <a:endParaRPr lang="en-US" sz="2200" dirty="0" smtClean="0">
              <a:solidFill>
                <a:schemeClr val="accent1">
                  <a:lumMod val="50000"/>
                </a:schemeClr>
              </a:solidFill>
            </a:endParaRPr>
          </a:p>
          <a:p>
            <a:r>
              <a:rPr lang="en-US" sz="2000" b="1" dirty="0" smtClean="0">
                <a:solidFill>
                  <a:schemeClr val="accent1">
                    <a:lumMod val="50000"/>
                  </a:schemeClr>
                </a:solidFill>
              </a:rPr>
              <a:t>Dreams do have meaning, </a:t>
            </a:r>
            <a:r>
              <a:rPr lang="en-US" sz="2000" dirty="0" smtClean="0">
                <a:solidFill>
                  <a:schemeClr val="accent1">
                    <a:lumMod val="50000"/>
                  </a:schemeClr>
                </a:solidFill>
              </a:rPr>
              <a:t>and </a:t>
            </a:r>
            <a:r>
              <a:rPr lang="en-US" sz="2000" dirty="0">
                <a:solidFill>
                  <a:schemeClr val="accent1">
                    <a:lumMod val="50000"/>
                  </a:schemeClr>
                </a:solidFill>
              </a:rPr>
              <a:t>correlate with age, gender, culture, and personal </a:t>
            </a:r>
            <a:r>
              <a:rPr lang="en-US" sz="2000" dirty="0" smtClean="0">
                <a:solidFill>
                  <a:schemeClr val="accent1">
                    <a:lumMod val="50000"/>
                  </a:schemeClr>
                </a:solidFill>
              </a:rPr>
              <a:t>preoccupations.  "Meaning</a:t>
            </a:r>
            <a:r>
              <a:rPr lang="en-US" sz="2000" dirty="0">
                <a:solidFill>
                  <a:schemeClr val="accent1">
                    <a:lumMod val="50000"/>
                  </a:schemeClr>
                </a:solidFill>
              </a:rPr>
              <a:t>" has to do with coherence and with systematic relations to other variables, and in that regard dreams do have meaning. </a:t>
            </a:r>
            <a:endParaRPr lang="en-US" sz="2000" dirty="0" smtClean="0">
              <a:solidFill>
                <a:schemeClr val="accent1">
                  <a:lumMod val="50000"/>
                </a:schemeClr>
              </a:solidFill>
            </a:endParaRPr>
          </a:p>
          <a:p>
            <a:r>
              <a:rPr lang="en-US" sz="2000" dirty="0" smtClean="0">
                <a:solidFill>
                  <a:schemeClr val="accent1">
                    <a:lumMod val="50000"/>
                  </a:schemeClr>
                </a:solidFill>
              </a:rPr>
              <a:t>Dreams are </a:t>
            </a:r>
            <a:r>
              <a:rPr lang="en-US" sz="2000" dirty="0">
                <a:solidFill>
                  <a:schemeClr val="accent1">
                    <a:lumMod val="50000"/>
                  </a:schemeClr>
                </a:solidFill>
              </a:rPr>
              <a:t>very "revealing" of what is on our minds. </a:t>
            </a:r>
            <a:endParaRPr lang="en-US" sz="2000" dirty="0" smtClean="0">
              <a:solidFill>
                <a:schemeClr val="accent1">
                  <a:lumMod val="50000"/>
                </a:schemeClr>
              </a:solidFill>
            </a:endParaRPr>
          </a:p>
          <a:p>
            <a:r>
              <a:rPr lang="en-US" sz="2000" dirty="0" smtClean="0">
                <a:solidFill>
                  <a:schemeClr val="accent1">
                    <a:lumMod val="50000"/>
                  </a:schemeClr>
                </a:solidFill>
              </a:rPr>
              <a:t>His research showed that </a:t>
            </a:r>
            <a:r>
              <a:rPr lang="en-US" sz="2000" dirty="0">
                <a:solidFill>
                  <a:schemeClr val="accent1">
                    <a:lumMod val="50000"/>
                  </a:schemeClr>
                </a:solidFill>
              </a:rPr>
              <a:t>75 to 100 dreams from a person </a:t>
            </a:r>
            <a:r>
              <a:rPr lang="en-US" sz="2000" dirty="0" smtClean="0">
                <a:solidFill>
                  <a:schemeClr val="accent1">
                    <a:lumMod val="50000"/>
                  </a:schemeClr>
                </a:solidFill>
              </a:rPr>
              <a:t>are </a:t>
            </a:r>
            <a:r>
              <a:rPr lang="en-US" sz="2000" dirty="0">
                <a:solidFill>
                  <a:schemeClr val="accent1">
                    <a:lumMod val="50000"/>
                  </a:schemeClr>
                </a:solidFill>
              </a:rPr>
              <a:t>a very good psychological portrait of that individual. </a:t>
            </a:r>
            <a:endParaRPr lang="en-US" sz="2000" dirty="0" smtClean="0">
              <a:solidFill>
                <a:schemeClr val="accent1">
                  <a:lumMod val="50000"/>
                </a:schemeClr>
              </a:solidFill>
            </a:endParaRPr>
          </a:p>
          <a:p>
            <a:endParaRPr lang="en-US" sz="2000" dirty="0">
              <a:solidFill>
                <a:schemeClr val="accent1">
                  <a:lumMod val="50000"/>
                </a:schemeClr>
              </a:solidFill>
            </a:endParaRPr>
          </a:p>
        </p:txBody>
      </p:sp>
    </p:spTree>
    <p:extLst>
      <p:ext uri="{BB962C8B-B14F-4D97-AF65-F5344CB8AC3E}">
        <p14:creationId xmlns:p14="http://schemas.microsoft.com/office/powerpoint/2010/main" val="1054088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23590"/>
            <a:ext cx="5410200" cy="1143000"/>
          </a:xfrm>
        </p:spPr>
        <p:txBody>
          <a:bodyPr>
            <a:normAutofit fontScale="90000"/>
          </a:bodyPr>
          <a:lstStyle/>
          <a:p>
            <a:r>
              <a:rPr lang="en-US" dirty="0" smtClean="0"/>
              <a:t>Bill </a:t>
            </a:r>
            <a:r>
              <a:rPr lang="en-US" dirty="0" err="1" smtClean="0"/>
              <a:t>Dumhoff</a:t>
            </a:r>
            <a:r>
              <a:rPr lang="en-US" dirty="0" smtClean="0"/>
              <a:t/>
            </a:r>
            <a:br>
              <a:rPr lang="en-US" dirty="0" smtClean="0"/>
            </a:br>
            <a:r>
              <a:rPr lang="en-US" sz="2200" dirty="0" smtClean="0"/>
              <a:t>Current theories don’t explain why we dream.</a:t>
            </a:r>
            <a:br>
              <a:rPr lang="en-US" sz="2200" dirty="0" smtClean="0"/>
            </a:br>
            <a:r>
              <a:rPr lang="en-US" sz="2200" dirty="0" smtClean="0"/>
              <a:t/>
            </a:r>
            <a:br>
              <a:rPr lang="en-US" sz="2200" dirty="0" smtClean="0"/>
            </a:br>
            <a:r>
              <a:rPr lang="en-US" sz="2200" dirty="0" smtClean="0"/>
              <a:t>We need a new dream theory based on a</a:t>
            </a:r>
            <a:br>
              <a:rPr lang="en-US" sz="2200" dirty="0" smtClean="0"/>
            </a:br>
            <a:r>
              <a:rPr lang="en-US" sz="2200" dirty="0" smtClean="0"/>
              <a:t>neurocognitive theory of dreaming</a:t>
            </a:r>
            <a:r>
              <a:rPr lang="en-US" sz="2200" dirty="0"/>
              <a:t> </a:t>
            </a:r>
            <a:r>
              <a:rPr lang="en-US" sz="2200" dirty="0" smtClean="0"/>
              <a:t>that includes:</a:t>
            </a:r>
            <a:endParaRPr lang="en-US" sz="2200" dirty="0"/>
          </a:p>
        </p:txBody>
      </p:sp>
      <p:sp>
        <p:nvSpPr>
          <p:cNvPr id="3" name="Content Placeholder 2"/>
          <p:cNvSpPr>
            <a:spLocks noGrp="1"/>
          </p:cNvSpPr>
          <p:nvPr>
            <p:ph idx="1"/>
          </p:nvPr>
        </p:nvSpPr>
        <p:spPr>
          <a:xfrm>
            <a:off x="1171353" y="3276600"/>
            <a:ext cx="7498080" cy="4800600"/>
          </a:xfrm>
        </p:spPr>
        <p:txBody>
          <a:bodyPr>
            <a:normAutofit/>
          </a:bodyPr>
          <a:lstStyle/>
          <a:p>
            <a:r>
              <a:rPr lang="en-US" sz="2000" dirty="0" smtClean="0">
                <a:solidFill>
                  <a:srgbClr val="002060"/>
                </a:solidFill>
              </a:rPr>
              <a:t>Dreaming </a:t>
            </a:r>
            <a:r>
              <a:rPr lang="en-US" sz="2000" dirty="0">
                <a:solidFill>
                  <a:srgbClr val="002060"/>
                </a:solidFill>
              </a:rPr>
              <a:t>is a cognitive achievement that develops throughout childhood</a:t>
            </a:r>
          </a:p>
          <a:p>
            <a:r>
              <a:rPr lang="en-US" sz="2000" dirty="0" smtClean="0">
                <a:solidFill>
                  <a:srgbClr val="002060"/>
                </a:solidFill>
              </a:rPr>
              <a:t>There </a:t>
            </a:r>
            <a:r>
              <a:rPr lang="en-US" sz="2000" dirty="0">
                <a:solidFill>
                  <a:srgbClr val="002060"/>
                </a:solidFill>
              </a:rPr>
              <a:t>is a forebrain network for dream generation that is most often triggered by brainstem activation </a:t>
            </a:r>
            <a:endParaRPr lang="en-US" sz="2000" dirty="0" smtClean="0">
              <a:solidFill>
                <a:srgbClr val="002060"/>
              </a:solidFill>
            </a:endParaRPr>
          </a:p>
          <a:p>
            <a:r>
              <a:rPr lang="en-US" sz="2000" dirty="0" smtClean="0">
                <a:solidFill>
                  <a:srgbClr val="002060"/>
                </a:solidFill>
              </a:rPr>
              <a:t>Much </a:t>
            </a:r>
            <a:r>
              <a:rPr lang="en-US" sz="2000" dirty="0">
                <a:solidFill>
                  <a:srgbClr val="002060"/>
                </a:solidFill>
              </a:rPr>
              <a:t>of dream content is coherent, consistent over time and continuous with past or present emotional concerns</a:t>
            </a:r>
            <a:r>
              <a:rPr lang="en-US" sz="2000" dirty="0" smtClean="0">
                <a:solidFill>
                  <a:srgbClr val="002060"/>
                </a:solidFill>
              </a:rPr>
              <a:t>.“</a:t>
            </a:r>
            <a:endParaRPr lang="en-US" dirty="0" smtClean="0"/>
          </a:p>
          <a:p>
            <a:r>
              <a:rPr lang="en-US" sz="2000" dirty="0" smtClean="0">
                <a:solidFill>
                  <a:srgbClr val="002060"/>
                </a:solidFill>
              </a:rPr>
              <a:t>Sleep involves memory consolidation</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55651"/>
            <a:ext cx="326105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771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Akira </a:t>
            </a:r>
            <a:r>
              <a:rPr lang="en-US" dirty="0" err="1" smtClean="0"/>
              <a:t>kurosawa</a:t>
            </a:r>
            <a:endParaRPr lang="en-US" dirty="0"/>
          </a:p>
        </p:txBody>
      </p:sp>
      <p:sp>
        <p:nvSpPr>
          <p:cNvPr id="3" name="Subtitle 2"/>
          <p:cNvSpPr>
            <a:spLocks noGrp="1"/>
          </p:cNvSpPr>
          <p:nvPr>
            <p:ph type="subTitle" idx="1"/>
          </p:nvPr>
        </p:nvSpPr>
        <p:spPr>
          <a:xfrm>
            <a:off x="2971799" y="4385733"/>
            <a:ext cx="5638801" cy="1634067"/>
          </a:xfrm>
        </p:spPr>
        <p:txBody>
          <a:bodyPr>
            <a:normAutofit/>
          </a:bodyPr>
          <a:lstStyle/>
          <a:p>
            <a:r>
              <a:rPr lang="en-US" sz="2000" dirty="0" err="1" smtClean="0"/>
              <a:t>Kitsune</a:t>
            </a:r>
            <a:endParaRPr lang="en-US" sz="2000" dirty="0" smtClean="0"/>
          </a:p>
          <a:p>
            <a:r>
              <a:rPr lang="en-US" sz="2000" dirty="0" smtClean="0"/>
              <a:t>Dream helpers?</a:t>
            </a:r>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4876800" cy="2629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106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Parasomnia  (sleep disorders)</a:t>
            </a:r>
            <a:endParaRPr lang="en-US" sz="3200" dirty="0"/>
          </a:p>
        </p:txBody>
      </p:sp>
      <p:sp>
        <p:nvSpPr>
          <p:cNvPr id="3" name="Content Placeholder 2"/>
          <p:cNvSpPr>
            <a:spLocks noGrp="1"/>
          </p:cNvSpPr>
          <p:nvPr>
            <p:ph idx="1"/>
          </p:nvPr>
        </p:nvSpPr>
        <p:spPr/>
        <p:txBody>
          <a:bodyPr/>
          <a:lstStyle/>
          <a:p>
            <a:r>
              <a:rPr lang="en-US" sz="2400" dirty="0"/>
              <a:t>Sleep </a:t>
            </a:r>
            <a:r>
              <a:rPr lang="en-US" sz="2400" dirty="0" smtClean="0"/>
              <a:t>talking  (Somniloquy)</a:t>
            </a:r>
          </a:p>
          <a:p>
            <a:r>
              <a:rPr lang="en-US" sz="2400" dirty="0" smtClean="0"/>
              <a:t>Sleep walking</a:t>
            </a:r>
          </a:p>
          <a:p>
            <a:r>
              <a:rPr lang="en-US" sz="2400" dirty="0" smtClean="0"/>
              <a:t>Night Terrors</a:t>
            </a:r>
          </a:p>
          <a:p>
            <a:r>
              <a:rPr lang="en-US" sz="2400" dirty="0" smtClean="0"/>
              <a:t>Narcolepsy</a:t>
            </a:r>
          </a:p>
          <a:p>
            <a:r>
              <a:rPr lang="en-US" sz="2400" dirty="0" smtClean="0"/>
              <a:t>Sleep Paralysis</a:t>
            </a:r>
          </a:p>
          <a:p>
            <a:pPr marL="82296" indent="0">
              <a:buNone/>
            </a:pPr>
            <a:endParaRPr lang="en-US" dirty="0" smtClean="0"/>
          </a:p>
          <a:p>
            <a:pPr marL="82296" indent="0">
              <a:buNone/>
            </a:pPr>
            <a:r>
              <a:rPr lang="en-US" sz="2000" dirty="0" smtClean="0"/>
              <a:t>These happen when we’re partially awake, and ‘stuck’ </a:t>
            </a:r>
            <a:r>
              <a:rPr lang="en-US" sz="2000" dirty="0"/>
              <a:t>between deep sleep and </a:t>
            </a:r>
            <a:r>
              <a:rPr lang="en-US" sz="2000" dirty="0" smtClean="0"/>
              <a:t>awake</a:t>
            </a:r>
          </a:p>
          <a:p>
            <a:r>
              <a:rPr lang="en-US" sz="2000" dirty="0" smtClean="0"/>
              <a:t>may be hereditary</a:t>
            </a:r>
          </a:p>
          <a:p>
            <a:r>
              <a:rPr lang="en-US" sz="2000" dirty="0"/>
              <a:t>o</a:t>
            </a:r>
            <a:r>
              <a:rPr lang="en-US" sz="2000" dirty="0" smtClean="0"/>
              <a:t>ccurs more often with a fever</a:t>
            </a:r>
          </a:p>
          <a:p>
            <a:pPr marL="82296" indent="0">
              <a:buNone/>
            </a:pPr>
            <a:endParaRPr lang="en-US" sz="1800" dirty="0"/>
          </a:p>
        </p:txBody>
      </p:sp>
    </p:spTree>
    <p:extLst>
      <p:ext uri="{BB962C8B-B14F-4D97-AF65-F5344CB8AC3E}">
        <p14:creationId xmlns:p14="http://schemas.microsoft.com/office/powerpoint/2010/main" val="73521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35608" y="274638"/>
            <a:ext cx="7174992" cy="563562"/>
          </a:xfrm>
        </p:spPr>
        <p:txBody>
          <a:bodyPr>
            <a:normAutofit fontScale="90000"/>
          </a:bodyPr>
          <a:lstStyle/>
          <a:p>
            <a:r>
              <a:rPr lang="en-US" dirty="0" smtClean="0"/>
              <a:t>Kinds of dreams</a:t>
            </a:r>
            <a:endParaRPr lang="en-US" dirty="0"/>
          </a:p>
        </p:txBody>
      </p:sp>
      <p:sp>
        <p:nvSpPr>
          <p:cNvPr id="8" name="Content Placeholder 7"/>
          <p:cNvSpPr>
            <a:spLocks noGrp="1"/>
          </p:cNvSpPr>
          <p:nvPr>
            <p:ph idx="1"/>
          </p:nvPr>
        </p:nvSpPr>
        <p:spPr>
          <a:xfrm>
            <a:off x="1219200" y="1143000"/>
            <a:ext cx="7620000" cy="5334000"/>
          </a:xfrm>
        </p:spPr>
        <p:txBody>
          <a:bodyPr>
            <a:normAutofit fontScale="92500" lnSpcReduction="20000"/>
          </a:bodyPr>
          <a:lstStyle/>
          <a:p>
            <a:r>
              <a:rPr lang="en-US" sz="2000" dirty="0"/>
              <a:t>Day </a:t>
            </a:r>
            <a:r>
              <a:rPr lang="en-US" sz="2000" dirty="0" smtClean="0"/>
              <a:t>dreams and imagination</a:t>
            </a:r>
            <a:endParaRPr lang="en-US" sz="2000" dirty="0"/>
          </a:p>
          <a:p>
            <a:r>
              <a:rPr lang="en-US" sz="2000" dirty="0"/>
              <a:t>Visions</a:t>
            </a:r>
          </a:p>
          <a:p>
            <a:r>
              <a:rPr lang="en-US" sz="2000" dirty="0"/>
              <a:t>Creative</a:t>
            </a:r>
          </a:p>
          <a:p>
            <a:r>
              <a:rPr lang="en-US" sz="2000" dirty="0"/>
              <a:t>Entertainment</a:t>
            </a:r>
          </a:p>
          <a:p>
            <a:r>
              <a:rPr lang="en-US" sz="2000" dirty="0"/>
              <a:t>Predicative/prophetic</a:t>
            </a:r>
          </a:p>
          <a:p>
            <a:r>
              <a:rPr lang="en-US" sz="2000" dirty="0" smtClean="0"/>
              <a:t>Repetitive/recurring</a:t>
            </a:r>
          </a:p>
          <a:p>
            <a:r>
              <a:rPr lang="en-US" sz="2000" dirty="0" smtClean="0"/>
              <a:t>Working out relationships/situations</a:t>
            </a:r>
          </a:p>
          <a:p>
            <a:r>
              <a:rPr lang="en-US" sz="2000" dirty="0"/>
              <a:t>Problem solving</a:t>
            </a:r>
          </a:p>
          <a:p>
            <a:r>
              <a:rPr lang="en-US" sz="2000" dirty="0"/>
              <a:t>Signal dreams</a:t>
            </a:r>
          </a:p>
          <a:p>
            <a:r>
              <a:rPr lang="en-US" sz="2000" dirty="0" smtClean="0"/>
              <a:t>Epic</a:t>
            </a:r>
            <a:endParaRPr lang="en-US" sz="2000" dirty="0"/>
          </a:p>
          <a:p>
            <a:r>
              <a:rPr lang="en-US" sz="2000" dirty="0" smtClean="0"/>
              <a:t>Healing/</a:t>
            </a:r>
            <a:r>
              <a:rPr lang="en-US" sz="2000" dirty="0" err="1" smtClean="0"/>
              <a:t>prodromic</a:t>
            </a:r>
            <a:endParaRPr lang="en-US" sz="2000" dirty="0" smtClean="0"/>
          </a:p>
          <a:p>
            <a:r>
              <a:rPr lang="en-US" sz="2000" dirty="0" smtClean="0"/>
              <a:t>Nightmares</a:t>
            </a:r>
            <a:endParaRPr lang="en-US" sz="2000" dirty="0"/>
          </a:p>
          <a:p>
            <a:r>
              <a:rPr lang="en-US" sz="2000" dirty="0" smtClean="0"/>
              <a:t>Lucid</a:t>
            </a:r>
            <a:endParaRPr lang="en-US" sz="2000" dirty="0"/>
          </a:p>
          <a:p>
            <a:r>
              <a:rPr lang="en-US" sz="2000" dirty="0" smtClean="0"/>
              <a:t>Flying</a:t>
            </a:r>
            <a:endParaRPr lang="en-US" sz="2000" dirty="0"/>
          </a:p>
          <a:p>
            <a:r>
              <a:rPr lang="en-US" sz="2000" dirty="0" smtClean="0"/>
              <a:t>OBE</a:t>
            </a:r>
          </a:p>
          <a:p>
            <a:r>
              <a:rPr lang="en-US" sz="2000" dirty="0" smtClean="0"/>
              <a:t>Astral</a:t>
            </a:r>
          </a:p>
          <a:p>
            <a:r>
              <a:rPr lang="en-US" sz="2000" dirty="0" smtClean="0"/>
              <a:t>False </a:t>
            </a:r>
            <a:r>
              <a:rPr lang="en-US" sz="2000" dirty="0"/>
              <a:t>awakening</a:t>
            </a:r>
          </a:p>
          <a:p>
            <a:endParaRPr lang="en-US" sz="2000" dirty="0" smtClean="0"/>
          </a:p>
          <a:p>
            <a:endParaRPr lang="en-US" sz="2000" dirty="0" smtClean="0"/>
          </a:p>
          <a:p>
            <a:endParaRPr lang="en-US" sz="2000" dirty="0" smtClean="0"/>
          </a:p>
          <a:p>
            <a:endParaRPr lang="en-US" sz="2000" dirty="0" smtClean="0"/>
          </a:p>
          <a:p>
            <a:endParaRPr lang="en-US" dirty="0"/>
          </a:p>
        </p:txBody>
      </p:sp>
    </p:spTree>
    <p:extLst>
      <p:ext uri="{BB962C8B-B14F-4D97-AF65-F5344CB8AC3E}">
        <p14:creationId xmlns:p14="http://schemas.microsoft.com/office/powerpoint/2010/main" val="30486033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043" name="Rectangle 19"/>
          <p:cNvSpPr>
            <a:spLocks noChangeArrowheads="1"/>
          </p:cNvSpPr>
          <p:nvPr/>
        </p:nvSpPr>
        <p:spPr bwMode="auto">
          <a:xfrm>
            <a:off x="990600" y="278800"/>
            <a:ext cx="8153400" cy="68865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200" b="1" dirty="0">
                <a:solidFill>
                  <a:prstClr val="black"/>
                </a:solidFill>
                <a:latin typeface="Arial" charset="0"/>
              </a:rPr>
              <a:t>MUSIC for listening</a:t>
            </a:r>
            <a:r>
              <a:rPr lang="en-US" sz="1050" b="1" dirty="0">
                <a:solidFill>
                  <a:prstClr val="black"/>
                </a:solidFill>
                <a:latin typeface="Arial" charset="0"/>
              </a:rPr>
              <a:t/>
            </a:r>
            <a:br>
              <a:rPr lang="en-US" sz="1050" b="1" dirty="0">
                <a:solidFill>
                  <a:prstClr val="black"/>
                </a:solidFill>
                <a:latin typeface="Arial" charset="0"/>
              </a:rPr>
            </a:br>
            <a:r>
              <a:rPr lang="en-US" sz="1200" b="1" dirty="0">
                <a:solidFill>
                  <a:prstClr val="black"/>
                </a:solidFill>
                <a:latin typeface="Arial" charset="0"/>
              </a:rPr>
              <a:t>Free falling  john </a:t>
            </a:r>
            <a:r>
              <a:rPr lang="en-US" sz="1200" b="1" dirty="0" err="1">
                <a:solidFill>
                  <a:prstClr val="black"/>
                </a:solidFill>
                <a:latin typeface="Arial" charset="0"/>
              </a:rPr>
              <a:t>mayer</a:t>
            </a:r>
            <a:r>
              <a:rPr lang="en-US" sz="1200" b="1" dirty="0">
                <a:solidFill>
                  <a:prstClr val="black"/>
                </a:solidFill>
                <a:latin typeface="Arial" charset="0"/>
              </a:rPr>
              <a:t> live (great  4 minutes (10 sec, </a:t>
            </a:r>
            <a:r>
              <a:rPr lang="en-US" sz="1200" b="1" dirty="0" smtClean="0">
                <a:solidFill>
                  <a:prstClr val="black"/>
                </a:solidFill>
                <a:latin typeface="Arial" charset="0"/>
              </a:rPr>
              <a:t>com)  </a:t>
            </a:r>
            <a:r>
              <a:rPr lang="en-US" sz="1200" dirty="0" smtClean="0">
                <a:solidFill>
                  <a:prstClr val="black"/>
                </a:solidFill>
                <a:latin typeface="Arial" charset="0"/>
              </a:rPr>
              <a:t> </a:t>
            </a:r>
            <a:r>
              <a:rPr lang="en-US" sz="1400" dirty="0">
                <a:solidFill>
                  <a:prstClr val="black"/>
                </a:solidFill>
                <a:latin typeface="Arial" charset="0"/>
              </a:rPr>
              <a:t> </a:t>
            </a:r>
            <a:r>
              <a:rPr lang="en-US" sz="1200" dirty="0">
                <a:solidFill>
                  <a:srgbClr val="0070C0"/>
                </a:solidFill>
                <a:latin typeface="Arial" charset="0"/>
              </a:rPr>
              <a:t> </a:t>
            </a:r>
            <a:r>
              <a:rPr lang="en-US" sz="1200" dirty="0">
                <a:solidFill>
                  <a:srgbClr val="0070C0"/>
                </a:solidFill>
                <a:latin typeface="Arial" charset="0"/>
                <a:hlinkClick r:id="rId2"/>
              </a:rPr>
              <a:t>http://www.youtube.com/watch?v=20Ov0cDPZy8</a:t>
            </a:r>
            <a:r>
              <a:rPr lang="en-US" sz="1200" dirty="0">
                <a:solidFill>
                  <a:srgbClr val="0070C0"/>
                </a:solidFill>
                <a:latin typeface="Arial" charset="0"/>
              </a:rPr>
              <a:t>  </a:t>
            </a:r>
            <a:r>
              <a:rPr lang="en-US" sz="1200" b="1" dirty="0">
                <a:solidFill>
                  <a:srgbClr val="0070C0"/>
                </a:solidFill>
                <a:latin typeface="Arial" charset="0"/>
              </a:rPr>
              <a:t/>
            </a:r>
            <a:br>
              <a:rPr lang="en-US" sz="1200" b="1" dirty="0">
                <a:solidFill>
                  <a:srgbClr val="0070C0"/>
                </a:solidFill>
                <a:latin typeface="Arial" charset="0"/>
              </a:rPr>
            </a:br>
            <a:r>
              <a:rPr lang="en-US" sz="1200" b="1" dirty="0">
                <a:solidFill>
                  <a:prstClr val="black"/>
                </a:solidFill>
                <a:latin typeface="Arial" charset="0"/>
              </a:rPr>
              <a:t>Learning to Fly</a:t>
            </a:r>
            <a:r>
              <a:rPr lang="en-US" sz="1200" dirty="0">
                <a:solidFill>
                  <a:prstClr val="black"/>
                </a:solidFill>
                <a:latin typeface="Arial" charset="0"/>
              </a:rPr>
              <a:t>   live :   </a:t>
            </a:r>
            <a:r>
              <a:rPr lang="en-US" sz="1100" dirty="0">
                <a:solidFill>
                  <a:prstClr val="black"/>
                </a:solidFill>
                <a:latin typeface="Arial" charset="0"/>
              </a:rPr>
              <a:t>5</a:t>
            </a:r>
            <a:r>
              <a:rPr lang="en-US" sz="1200" dirty="0">
                <a:solidFill>
                  <a:prstClr val="black"/>
                </a:solidFill>
                <a:latin typeface="Arial" charset="0"/>
              </a:rPr>
              <a:t> minutes </a:t>
            </a:r>
            <a:r>
              <a:rPr lang="en-US" sz="1200" dirty="0">
                <a:solidFill>
                  <a:prstClr val="black"/>
                </a:solidFill>
                <a:latin typeface="Arial" charset="0"/>
                <a:hlinkClick r:id="rId3"/>
              </a:rPr>
              <a:t>http://www.youtube.com/watch?v=4p_f7Df2-oM&amp;feature=related</a:t>
            </a:r>
            <a:r>
              <a:rPr lang="en-US" sz="1200" dirty="0">
                <a:solidFill>
                  <a:prstClr val="black"/>
                </a:solidFill>
                <a:latin typeface="Arial" charset="0"/>
              </a:rPr>
              <a:t>    </a:t>
            </a:r>
            <a:r>
              <a:rPr lang="en-US" sz="600" dirty="0">
                <a:solidFill>
                  <a:prstClr val="black"/>
                </a:solidFill>
                <a:latin typeface="Arial" charset="0"/>
              </a:rPr>
              <a:t/>
            </a:r>
            <a:br>
              <a:rPr lang="en-US" sz="600" dirty="0">
                <a:solidFill>
                  <a:prstClr val="black"/>
                </a:solidFill>
                <a:latin typeface="Arial" charset="0"/>
              </a:rPr>
            </a:br>
            <a:r>
              <a:rPr lang="en-US" sz="1200" b="1" dirty="0">
                <a:solidFill>
                  <a:prstClr val="black"/>
                </a:solidFill>
                <a:latin typeface="Arial" charset="0"/>
              </a:rPr>
              <a:t/>
            </a:r>
            <a:br>
              <a:rPr lang="en-US" sz="1200" b="1" dirty="0">
                <a:solidFill>
                  <a:prstClr val="black"/>
                </a:solidFill>
                <a:latin typeface="Arial" charset="0"/>
              </a:rPr>
            </a:br>
            <a:r>
              <a:rPr lang="en-US" sz="1200" b="1" dirty="0">
                <a:solidFill>
                  <a:prstClr val="black"/>
                </a:solidFill>
                <a:latin typeface="Arial" charset="0"/>
              </a:rPr>
              <a:t>sky sailing Brielle</a:t>
            </a:r>
            <a:r>
              <a:rPr lang="en-US" sz="1200" dirty="0">
                <a:solidFill>
                  <a:prstClr val="black"/>
                </a:solidFill>
                <a:latin typeface="Arial" charset="0"/>
              </a:rPr>
              <a:t>  4. minutes</a:t>
            </a:r>
            <a:r>
              <a:rPr lang="en-US" sz="1200" dirty="0">
                <a:solidFill>
                  <a:prstClr val="black"/>
                </a:solidFill>
                <a:latin typeface="Arial" charset="0"/>
                <a:hlinkClick r:id="rId4"/>
              </a:rPr>
              <a:t>  http://www.youtube.com/watch?v=_PkzsMak6P8&amp;ob=nb_av2e</a:t>
            </a:r>
            <a:r>
              <a:rPr lang="en-US" sz="1200" dirty="0">
                <a:solidFill>
                  <a:prstClr val="black"/>
                </a:solidFill>
                <a:latin typeface="Arial" charset="0"/>
              </a:rPr>
              <a:t>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I</a:t>
            </a:r>
            <a:r>
              <a:rPr lang="en-US" sz="1200" b="1" dirty="0">
                <a:solidFill>
                  <a:prstClr val="black"/>
                </a:solidFill>
                <a:latin typeface="Arial" charset="0"/>
              </a:rPr>
              <a:t>n Dream</a:t>
            </a:r>
            <a:r>
              <a:rPr lang="en-US" sz="1200" dirty="0">
                <a:solidFill>
                  <a:prstClr val="black"/>
                </a:solidFill>
                <a:latin typeface="Arial" charset="0"/>
              </a:rPr>
              <a:t>s  2.5 minutes  Roy Orbison    </a:t>
            </a:r>
            <a:r>
              <a:rPr lang="en-US" sz="1200" dirty="0">
                <a:solidFill>
                  <a:prstClr val="black"/>
                </a:solidFill>
                <a:latin typeface="Arial" charset="0"/>
                <a:hlinkClick r:id="rId5"/>
              </a:rPr>
              <a:t>http://www.youtube.com/watch?v=zbxsmcT7GOk</a:t>
            </a:r>
            <a:r>
              <a:rPr lang="en-US" sz="1200" dirty="0">
                <a:solidFill>
                  <a:prstClr val="black"/>
                </a:solidFill>
                <a:latin typeface="Arial" charset="0"/>
              </a:rPr>
              <a:t/>
            </a:r>
            <a:br>
              <a:rPr lang="en-US" sz="1200" dirty="0">
                <a:solidFill>
                  <a:prstClr val="black"/>
                </a:solidFill>
                <a:latin typeface="Arial" charset="0"/>
              </a:rPr>
            </a:br>
            <a:r>
              <a:rPr lang="en-US" sz="1050" b="1" dirty="0">
                <a:solidFill>
                  <a:prstClr val="black"/>
                </a:solidFill>
                <a:latin typeface="Arial" charset="0"/>
              </a:rPr>
              <a:t/>
            </a:r>
            <a:br>
              <a:rPr lang="en-US" sz="1050" b="1" dirty="0">
                <a:solidFill>
                  <a:prstClr val="black"/>
                </a:solidFill>
                <a:latin typeface="Arial" charset="0"/>
              </a:rPr>
            </a:br>
            <a:r>
              <a:rPr lang="en-US" sz="1050" b="1" dirty="0">
                <a:solidFill>
                  <a:prstClr val="black"/>
                </a:solidFill>
                <a:latin typeface="Arial" charset="0"/>
              </a:rPr>
              <a:t>MOVIE CLIPS/ USE FOR IMAGES and SYMBOLS</a:t>
            </a:r>
          </a:p>
          <a:p>
            <a:pPr fontAlgn="base">
              <a:spcBef>
                <a:spcPct val="0"/>
              </a:spcBef>
              <a:spcAft>
                <a:spcPct val="0"/>
              </a:spcAft>
            </a:pPr>
            <a:r>
              <a:rPr lang="en-US" sz="1050" b="1" dirty="0">
                <a:solidFill>
                  <a:prstClr val="black"/>
                </a:solidFill>
                <a:latin typeface="Arial" charset="0"/>
              </a:rPr>
              <a:t>Eli stone               </a:t>
            </a:r>
            <a:r>
              <a:rPr lang="en-US" sz="1050" b="1" dirty="0">
                <a:solidFill>
                  <a:prstClr val="black"/>
                </a:solidFill>
                <a:latin typeface="Arial" charset="0"/>
                <a:hlinkClick r:id="rId6"/>
              </a:rPr>
              <a:t>http://www.youtube.com/watch?v=08tPHCdha34&amp;feature=related</a:t>
            </a:r>
            <a:endParaRPr lang="en-US" sz="1050" b="1"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Harper Simon - Wishes and Stars </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hlinkClick r:id="rId7"/>
              </a:rPr>
              <a:t>http://www.youtube.com/watch?v=d82Dz1DW2BM&amp;feature=related</a:t>
            </a:r>
            <a:endParaRPr lang="en-US" sz="1200" dirty="0">
              <a:solidFill>
                <a:prstClr val="black"/>
              </a:solidFill>
              <a:latin typeface="Arial" charset="0"/>
            </a:endParaRPr>
          </a:p>
          <a:p>
            <a:pPr fontAlgn="base">
              <a:spcBef>
                <a:spcPct val="0"/>
              </a:spcBef>
              <a:spcAft>
                <a:spcPct val="0"/>
              </a:spcAft>
            </a:pPr>
            <a:endParaRPr lang="en-US" sz="1200" b="1" dirty="0">
              <a:solidFill>
                <a:prstClr val="black"/>
              </a:solidFill>
              <a:latin typeface="Arial" charset="0"/>
            </a:endParaRPr>
          </a:p>
          <a:p>
            <a:pPr fontAlgn="base">
              <a:spcBef>
                <a:spcPct val="0"/>
              </a:spcBef>
              <a:spcAft>
                <a:spcPct val="0"/>
              </a:spcAft>
            </a:pPr>
            <a:r>
              <a:rPr lang="en-US" sz="1200" b="1" dirty="0">
                <a:solidFill>
                  <a:prstClr val="black"/>
                </a:solidFill>
                <a:latin typeface="Arial" charset="0"/>
              </a:rPr>
              <a:t>1</a:t>
            </a:r>
            <a:r>
              <a:rPr lang="en-US" sz="1200" dirty="0">
                <a:solidFill>
                  <a:prstClr val="black"/>
                </a:solidFill>
                <a:latin typeface="Arial" charset="0"/>
              </a:rPr>
              <a:t>. Peach orchard  esp. 3 minutes- 7 to understand</a:t>
            </a:r>
            <a:br>
              <a:rPr lang="en-US" sz="1200" dirty="0">
                <a:solidFill>
                  <a:prstClr val="black"/>
                </a:solidFill>
                <a:latin typeface="Arial" charset="0"/>
              </a:rPr>
            </a:br>
            <a:r>
              <a:rPr lang="en-US" sz="1200" dirty="0">
                <a:solidFill>
                  <a:prstClr val="black"/>
                </a:solidFill>
                <a:latin typeface="Arial" charset="0"/>
                <a:hlinkClick r:id="rId8"/>
              </a:rPr>
              <a:t>http://www.youtube.com/watch?v=1qMqTZ-Jnbw&amp;feature=related</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2</a:t>
            </a:r>
            <a:r>
              <a:rPr lang="en-US" sz="1200" dirty="0">
                <a:solidFill>
                  <a:prstClr val="black"/>
                </a:solidFill>
                <a:latin typeface="Arial" charset="0"/>
              </a:rPr>
              <a:t>. </a:t>
            </a:r>
            <a:r>
              <a:rPr lang="en-US" sz="1200" dirty="0" err="1">
                <a:solidFill>
                  <a:prstClr val="black"/>
                </a:solidFill>
                <a:latin typeface="Arial" charset="0"/>
              </a:rPr>
              <a:t>Kurosowa</a:t>
            </a:r>
            <a:r>
              <a:rPr lang="en-US" sz="1200" dirty="0">
                <a:solidFill>
                  <a:prstClr val="black"/>
                </a:solidFill>
                <a:latin typeface="Arial" charset="0"/>
              </a:rPr>
              <a:t> w/  music from </a:t>
            </a:r>
            <a:r>
              <a:rPr lang="en-US" sz="1200" dirty="0" err="1">
                <a:solidFill>
                  <a:prstClr val="black"/>
                </a:solidFill>
                <a:latin typeface="Arial" charset="0"/>
              </a:rPr>
              <a:t>Enya</a:t>
            </a:r>
            <a:r>
              <a:rPr lang="en-US" sz="1200" dirty="0">
                <a:solidFill>
                  <a:prstClr val="black"/>
                </a:solidFill>
                <a:latin typeface="Arial" charset="0"/>
              </a:rPr>
              <a:t>. 3.5  minutes    edited and merging of dreams with music by </a:t>
            </a:r>
            <a:r>
              <a:rPr lang="en-US" sz="1200" dirty="0" err="1">
                <a:solidFill>
                  <a:prstClr val="black"/>
                </a:solidFill>
                <a:latin typeface="Arial" charset="0"/>
              </a:rPr>
              <a:t>Enya</a:t>
            </a:r>
            <a:r>
              <a:rPr lang="en-US" sz="1200" dirty="0">
                <a:solidFill>
                  <a:prstClr val="black"/>
                </a:solidFill>
                <a:latin typeface="Arial" charset="0"/>
              </a:rPr>
              <a:t/>
            </a:r>
            <a:br>
              <a:rPr lang="en-US" sz="1200" dirty="0">
                <a:solidFill>
                  <a:prstClr val="black"/>
                </a:solidFill>
                <a:latin typeface="Arial" charset="0"/>
              </a:rPr>
            </a:br>
            <a:r>
              <a:rPr lang="en-US" sz="1200" dirty="0">
                <a:solidFill>
                  <a:srgbClr val="993300"/>
                </a:solidFill>
                <a:latin typeface="Arial" charset="0"/>
              </a:rPr>
              <a:t>Is </a:t>
            </a:r>
            <a:r>
              <a:rPr lang="en-US" sz="1200" dirty="0" err="1">
                <a:solidFill>
                  <a:srgbClr val="993300"/>
                </a:solidFill>
                <a:latin typeface="Arial" charset="0"/>
              </a:rPr>
              <a:t>Kuorsoawa</a:t>
            </a:r>
            <a:r>
              <a:rPr lang="en-US" sz="1200" dirty="0">
                <a:solidFill>
                  <a:srgbClr val="993300"/>
                </a:solidFill>
                <a:latin typeface="Arial" charset="0"/>
              </a:rPr>
              <a:t> asking himself: " Am </a:t>
            </a:r>
            <a:r>
              <a:rPr lang="en-US" sz="1200" dirty="0" err="1">
                <a:solidFill>
                  <a:srgbClr val="993300"/>
                </a:solidFill>
                <a:latin typeface="Arial" charset="0"/>
              </a:rPr>
              <a:t>i</a:t>
            </a:r>
            <a:r>
              <a:rPr lang="en-US" sz="1200" dirty="0">
                <a:solidFill>
                  <a:srgbClr val="993300"/>
                </a:solidFill>
                <a:latin typeface="Arial" charset="0"/>
              </a:rPr>
              <a:t> Van Gogh? "</a:t>
            </a:r>
            <a:r>
              <a:rPr lang="en-US" sz="1200" dirty="0">
                <a:solidFill>
                  <a:prstClr val="black"/>
                </a:solidFill>
                <a:latin typeface="Arial" charset="0"/>
              </a:rPr>
              <a:t>   </a:t>
            </a:r>
            <a:r>
              <a:rPr lang="en-US" sz="600" dirty="0">
                <a:solidFill>
                  <a:prstClr val="black"/>
                </a:solidFill>
                <a:latin typeface="Arial" charset="0"/>
              </a:rPr>
              <a:t/>
            </a:r>
            <a:br>
              <a:rPr lang="en-US" sz="600" dirty="0">
                <a:solidFill>
                  <a:prstClr val="black"/>
                </a:solidFill>
                <a:latin typeface="Arial" charset="0"/>
              </a:rPr>
            </a:br>
            <a:r>
              <a:rPr lang="en-US" sz="1200" dirty="0">
                <a:solidFill>
                  <a:prstClr val="black"/>
                </a:solidFill>
                <a:latin typeface="Arial" charset="0"/>
                <a:hlinkClick r:id="rId9"/>
              </a:rPr>
              <a:t>http://www.youtube.com/watch?v=sJ90m9y4fx8&amp;feature=related</a:t>
            </a: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b="1" dirty="0">
                <a:solidFill>
                  <a:prstClr val="black"/>
                </a:solidFill>
                <a:latin typeface="Arial" charset="0"/>
              </a:rPr>
              <a:t>3.  </a:t>
            </a:r>
            <a:r>
              <a:rPr lang="en-US" sz="1200" dirty="0">
                <a:solidFill>
                  <a:prstClr val="black"/>
                </a:solidFill>
                <a:latin typeface="Arial" charset="0"/>
              </a:rPr>
              <a:t>summary of movie DREAMS 2.5 minutes    </a:t>
            </a:r>
            <a:r>
              <a:rPr lang="en-US" sz="1200" dirty="0" err="1">
                <a:solidFill>
                  <a:prstClr val="black"/>
                </a:solidFill>
                <a:latin typeface="Arial" charset="0"/>
              </a:rPr>
              <a:t>PHENEMOMINAL</a:t>
            </a:r>
            <a:r>
              <a:rPr lang="en-US" sz="1200" dirty="0">
                <a:solidFill>
                  <a:prstClr val="black"/>
                </a:solidFill>
                <a:latin typeface="Arial" charset="0"/>
              </a:rPr>
              <a:t>!!!!!!   ht</a:t>
            </a:r>
            <a:r>
              <a:rPr lang="en-US" sz="1200" dirty="0">
                <a:solidFill>
                  <a:prstClr val="black"/>
                </a:solidFill>
                <a:latin typeface="Arial" charset="0"/>
                <a:hlinkClick r:id="rId10"/>
              </a:rPr>
              <a:t>tp://www.youtube.com/watch?v=oTRw66CnWLI&amp;feature=related</a:t>
            </a: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err="1">
                <a:solidFill>
                  <a:prstClr val="black"/>
                </a:solidFill>
                <a:latin typeface="Arial" charset="0"/>
              </a:rPr>
              <a:t>Kurosowa</a:t>
            </a:r>
            <a:r>
              <a:rPr lang="en-US" sz="1200" dirty="0">
                <a:solidFill>
                  <a:prstClr val="black"/>
                </a:solidFill>
                <a:latin typeface="Arial" charset="0"/>
              </a:rPr>
              <a:t> Blizzard:   Start at 2,50 –   http://www.youtube.com/watch?v=5Af-DZkRyzk&amp;feature=related</a:t>
            </a:r>
          </a:p>
          <a:p>
            <a:pPr fontAlgn="base">
              <a:spcBef>
                <a:spcPct val="0"/>
              </a:spcBef>
              <a:spcAft>
                <a:spcPct val="0"/>
              </a:spcAft>
            </a:pPr>
            <a:r>
              <a:rPr lang="en-US" sz="1200" dirty="0">
                <a:solidFill>
                  <a:prstClr val="black"/>
                </a:solidFill>
                <a:latin typeface="Arial" charset="0"/>
              </a:rPr>
              <a:t>Part 3 trumpet music at 2,25 sees tent…</a:t>
            </a:r>
          </a:p>
          <a:p>
            <a:pPr fontAlgn="base">
              <a:spcBef>
                <a:spcPct val="0"/>
              </a:spcBef>
              <a:spcAft>
                <a:spcPct val="0"/>
              </a:spcAft>
            </a:pPr>
            <a:r>
              <a:rPr lang="en-US" sz="1200" dirty="0">
                <a:solidFill>
                  <a:prstClr val="black"/>
                </a:solidFill>
                <a:latin typeface="Arial" charset="0"/>
                <a:hlinkClick r:id="rId11"/>
              </a:rPr>
              <a:t>http://www.youtube.com/watch?v=cEDk5ysFiuw&amp;feature=related</a:t>
            </a:r>
            <a:endParaRPr lang="en-US" sz="1200" dirty="0">
              <a:solidFill>
                <a:prstClr val="black"/>
              </a:solidFill>
              <a:latin typeface="Arial" charset="0"/>
            </a:endParaRP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blizzard, not original -  7 minutes </a:t>
            </a:r>
          </a:p>
          <a:p>
            <a:pPr fontAlgn="base">
              <a:spcBef>
                <a:spcPct val="0"/>
              </a:spcBef>
              <a:spcAft>
                <a:spcPct val="0"/>
              </a:spcAft>
            </a:pPr>
            <a:r>
              <a:rPr lang="en-US" sz="1200" dirty="0">
                <a:solidFill>
                  <a:prstClr val="black"/>
                </a:solidFill>
                <a:latin typeface="Arial" charset="0"/>
                <a:hlinkClick r:id="rId12"/>
              </a:rPr>
              <a:t>http://</a:t>
            </a:r>
            <a:r>
              <a:rPr lang="en-US" sz="1200" dirty="0" smtClean="0">
                <a:solidFill>
                  <a:prstClr val="black"/>
                </a:solidFill>
                <a:latin typeface="Arial" charset="0"/>
                <a:hlinkClick r:id="rId12"/>
              </a:rPr>
              <a:t>www.youtube.com/watch?v=2TbDSi_K-FY&amp;NR=1&amp;feature=fvwp</a:t>
            </a:r>
            <a:r>
              <a:rPr lang="en-US" sz="1200" dirty="0">
                <a:solidFill>
                  <a:prstClr val="black"/>
                </a:solidFill>
                <a:latin typeface="Arial" charset="0"/>
              </a:rPr>
              <a:t/>
            </a:r>
            <a:br>
              <a:rPr lang="en-US" sz="1200" dirty="0">
                <a:solidFill>
                  <a:prstClr val="black"/>
                </a:solidFill>
                <a:latin typeface="Arial" charset="0"/>
              </a:rPr>
            </a:br>
            <a:r>
              <a:rPr lang="en-US" sz="1200" b="1" dirty="0">
                <a:solidFill>
                  <a:prstClr val="black"/>
                </a:solidFill>
                <a:latin typeface="Arial" charset="0"/>
              </a:rPr>
              <a:t/>
            </a:r>
            <a:br>
              <a:rPr lang="en-US" sz="1200" b="1" dirty="0">
                <a:solidFill>
                  <a:prstClr val="black"/>
                </a:solidFill>
                <a:latin typeface="Arial" charset="0"/>
              </a:rPr>
            </a:br>
            <a:r>
              <a:rPr lang="en-US" sz="1200" b="1" dirty="0">
                <a:solidFill>
                  <a:prstClr val="black"/>
                </a:solidFill>
                <a:latin typeface="Arial" charset="0"/>
              </a:rPr>
              <a:t>Billy Joel  river of dreams</a:t>
            </a:r>
            <a:r>
              <a:rPr lang="en-US" sz="1200" dirty="0">
                <a:solidFill>
                  <a:prstClr val="black"/>
                </a:solidFill>
                <a:latin typeface="Arial" charset="0"/>
                <a:hlinkClick r:id="rId13"/>
              </a:rPr>
              <a:t>   http://www.youtube.com/watch?v=hSq4B_zHqPM</a:t>
            </a:r>
            <a:r>
              <a:rPr lang="en-US" sz="1200" dirty="0">
                <a:solidFill>
                  <a:prstClr val="black"/>
                </a:solidFill>
                <a:latin typeface="Arial" charset="0"/>
              </a:rPr>
              <a:t/>
            </a:r>
            <a:br>
              <a:rPr lang="en-US" sz="1200" dirty="0">
                <a:solidFill>
                  <a:prstClr val="black"/>
                </a:solidFill>
                <a:latin typeface="Arial" charset="0"/>
              </a:rPr>
            </a:br>
            <a:r>
              <a:rPr lang="en-US" sz="1200" dirty="0">
                <a:solidFill>
                  <a:prstClr val="black"/>
                </a:solidFill>
                <a:latin typeface="Arial" charset="0"/>
              </a:rPr>
              <a:t/>
            </a:r>
            <a:br>
              <a:rPr lang="en-US" sz="1200" dirty="0">
                <a:solidFill>
                  <a:prstClr val="black"/>
                </a:solidFill>
                <a:latin typeface="Arial" charset="0"/>
              </a:rPr>
            </a:br>
            <a:endParaRPr lang="en-US" sz="1200" dirty="0">
              <a:solidFill>
                <a:prstClr val="black"/>
              </a:solidFill>
              <a:latin typeface="Arial" charset="0"/>
            </a:endParaRPr>
          </a:p>
          <a:p>
            <a:pPr fontAlgn="base">
              <a:spcBef>
                <a:spcPct val="0"/>
              </a:spcBef>
              <a:spcAft>
                <a:spcPct val="0"/>
              </a:spcAft>
            </a:pPr>
            <a:endParaRPr lang="en-US" sz="1200" dirty="0">
              <a:solidFill>
                <a:prstClr val="black"/>
              </a:solidFill>
              <a:latin typeface="Arial" charset="0"/>
            </a:endParaRPr>
          </a:p>
          <a:p>
            <a:pPr fontAlgn="base">
              <a:spcBef>
                <a:spcPct val="0"/>
              </a:spcBef>
              <a:spcAft>
                <a:spcPct val="0"/>
              </a:spcAft>
            </a:pPr>
            <a:r>
              <a:rPr lang="en-US" sz="1200" dirty="0">
                <a:solidFill>
                  <a:prstClr val="black"/>
                </a:solidFill>
                <a:latin typeface="Arial" charset="0"/>
              </a:rPr>
              <a:t> </a:t>
            </a:r>
          </a:p>
          <a:p>
            <a:pPr fontAlgn="base">
              <a:spcBef>
                <a:spcPct val="0"/>
              </a:spcBef>
              <a:spcAft>
                <a:spcPct val="0"/>
              </a:spcAft>
            </a:pPr>
            <a:endParaRPr lang="en-US" sz="1200" dirty="0">
              <a:solidFill>
                <a:prstClr val="black"/>
              </a:solidFill>
              <a:latin typeface="Arial" charset="0"/>
            </a:endParaRPr>
          </a:p>
        </p:txBody>
      </p:sp>
      <p:sp>
        <p:nvSpPr>
          <p:cNvPr id="1044" name="AutoShape 20" descr="http://e/B60"/>
          <p:cNvSpPr>
            <a:spLocks noChangeAspect="1" noChangeArrowheads="1"/>
          </p:cNvSpPr>
          <p:nvPr/>
        </p:nvSpPr>
        <p:spPr bwMode="auto">
          <a:xfrm>
            <a:off x="2668588" y="-437038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45" name="Picture 21" descr="https://mail.google.com/mail/e/B0C"/>
          <p:cNvPicPr>
            <a:picLocks noChangeAspect="1" noChangeArrowheads="1"/>
          </p:cNvPicPr>
          <p:nvPr/>
        </p:nvPicPr>
        <p:blipFill>
          <a:blip r:embed="rId14" cstate="print"/>
          <a:srcRect/>
          <a:stretch>
            <a:fillRect/>
          </a:stretch>
        </p:blipFill>
        <p:spPr bwMode="auto">
          <a:xfrm>
            <a:off x="2301875" y="-3532188"/>
            <a:ext cx="142875" cy="142875"/>
          </a:xfrm>
          <a:prstGeom prst="rect">
            <a:avLst/>
          </a:prstGeom>
          <a:noFill/>
        </p:spPr>
      </p:pic>
      <p:pic>
        <p:nvPicPr>
          <p:cNvPr id="1046" name="Picture 22" descr="https://mail.google.com/mail/e/B68"/>
          <p:cNvPicPr>
            <a:picLocks noChangeAspect="1" noChangeArrowheads="1" noCrop="1"/>
          </p:cNvPicPr>
          <p:nvPr/>
        </p:nvPicPr>
        <p:blipFill>
          <a:blip r:embed="rId15" cstate="print"/>
          <a:srcRect/>
          <a:stretch>
            <a:fillRect/>
          </a:stretch>
        </p:blipFill>
        <p:spPr bwMode="auto">
          <a:xfrm>
            <a:off x="10036175" y="-3532188"/>
            <a:ext cx="142875" cy="142875"/>
          </a:xfrm>
          <a:prstGeom prst="rect">
            <a:avLst/>
          </a:prstGeom>
          <a:noFill/>
        </p:spPr>
      </p:pic>
      <p:pic>
        <p:nvPicPr>
          <p:cNvPr id="1047" name="Picture 23" descr="https://mail.google.com/mail/e/B56"/>
          <p:cNvPicPr>
            <a:picLocks noChangeAspect="1" noChangeArrowheads="1" noCrop="1"/>
          </p:cNvPicPr>
          <p:nvPr/>
        </p:nvPicPr>
        <p:blipFill>
          <a:blip r:embed="rId16" cstate="print"/>
          <a:srcRect/>
          <a:stretch>
            <a:fillRect/>
          </a:stretch>
        </p:blipFill>
        <p:spPr bwMode="auto">
          <a:xfrm>
            <a:off x="5207000" y="463550"/>
            <a:ext cx="142875" cy="142875"/>
          </a:xfrm>
          <a:prstGeom prst="rect">
            <a:avLst/>
          </a:prstGeom>
          <a:noFill/>
        </p:spPr>
      </p:pic>
      <p:sp>
        <p:nvSpPr>
          <p:cNvPr id="9" name="5-Point Star 8"/>
          <p:cNvSpPr/>
          <p:nvPr/>
        </p:nvSpPr>
        <p:spPr>
          <a:xfrm>
            <a:off x="152400" y="1905000"/>
            <a:ext cx="1524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975511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sources</a:t>
            </a:r>
            <a:endParaRPr lang="en-US" sz="2400" dirty="0"/>
          </a:p>
        </p:txBody>
      </p:sp>
      <p:sp>
        <p:nvSpPr>
          <p:cNvPr id="3" name="Content Placeholder 2"/>
          <p:cNvSpPr>
            <a:spLocks noGrp="1"/>
          </p:cNvSpPr>
          <p:nvPr>
            <p:ph idx="1"/>
          </p:nvPr>
        </p:nvSpPr>
        <p:spPr>
          <a:xfrm>
            <a:off x="1295400" y="1295400"/>
            <a:ext cx="7498080" cy="4800600"/>
          </a:xfrm>
        </p:spPr>
        <p:txBody>
          <a:bodyPr/>
          <a:lstStyle/>
          <a:p>
            <a:pPr marL="0" lvl="0" indent="0">
              <a:spcBef>
                <a:spcPts val="0"/>
              </a:spcBef>
              <a:buClrTx/>
              <a:buSzTx/>
              <a:buNone/>
              <a:defRPr/>
            </a:pPr>
            <a:r>
              <a:rPr lang="en-US" sz="1200" dirty="0" smtClean="0">
                <a:solidFill>
                  <a:prstClr val="black"/>
                </a:solidFill>
                <a:latin typeface="Calibri"/>
              </a:rPr>
              <a:t>Minds, Brains, Machine Larry </a:t>
            </a:r>
            <a:r>
              <a:rPr lang="en-US" sz="1200" dirty="0">
                <a:solidFill>
                  <a:prstClr val="black"/>
                </a:solidFill>
                <a:latin typeface="Calibri"/>
              </a:rPr>
              <a:t>Hardesty and Anne </a:t>
            </a:r>
            <a:r>
              <a:rPr lang="en-US" sz="1200" dirty="0" err="1">
                <a:solidFill>
                  <a:prstClr val="black"/>
                </a:solidFill>
                <a:latin typeface="Calibri"/>
              </a:rPr>
              <a:t>Trafton</a:t>
            </a:r>
            <a:r>
              <a:rPr lang="en-US" sz="1200" dirty="0">
                <a:solidFill>
                  <a:prstClr val="black"/>
                </a:solidFill>
                <a:latin typeface="Calibri"/>
              </a:rPr>
              <a:t>, MIT News Office   May 9, 2011 </a:t>
            </a:r>
          </a:p>
          <a:p>
            <a:pPr marL="0" lvl="0" indent="0">
              <a:spcBef>
                <a:spcPts val="0"/>
              </a:spcBef>
              <a:buClrTx/>
              <a:buSzTx/>
              <a:buNone/>
            </a:pPr>
            <a:r>
              <a:rPr lang="en-US" sz="1200" dirty="0">
                <a:solidFill>
                  <a:prstClr val="black"/>
                </a:solidFill>
                <a:latin typeface="Calibri"/>
                <a:hlinkClick r:id="rId2"/>
              </a:rPr>
              <a:t>http://</a:t>
            </a:r>
            <a:r>
              <a:rPr lang="en-US" sz="1200" dirty="0" smtClean="0">
                <a:solidFill>
                  <a:prstClr val="black"/>
                </a:solidFill>
                <a:latin typeface="Calibri"/>
                <a:hlinkClick r:id="rId2"/>
              </a:rPr>
              <a:t>newsoffice.mit.edu/2011/mit150-brain-ai-symposium</a:t>
            </a:r>
            <a:endParaRPr lang="en-US" sz="1200" dirty="0" smtClean="0">
              <a:solidFill>
                <a:prstClr val="black"/>
              </a:solidFill>
              <a:latin typeface="Calibri"/>
            </a:endParaRPr>
          </a:p>
          <a:p>
            <a:pPr marL="0" lvl="0" indent="0">
              <a:spcBef>
                <a:spcPts val="0"/>
              </a:spcBef>
              <a:buClrTx/>
              <a:buSzTx/>
              <a:buNone/>
            </a:pPr>
            <a:endParaRPr lang="en-US" sz="1200" dirty="0">
              <a:solidFill>
                <a:prstClr val="black"/>
              </a:solidFill>
              <a:latin typeface="Calibri"/>
            </a:endParaRPr>
          </a:p>
          <a:p>
            <a:pPr marL="82296" indent="0">
              <a:buNone/>
            </a:pPr>
            <a:r>
              <a:rPr lang="en-US" sz="1400" dirty="0" smtClean="0"/>
              <a:t>Synchronized </a:t>
            </a:r>
            <a:r>
              <a:rPr lang="en-US" sz="1400" dirty="0"/>
              <a:t>Brain </a:t>
            </a:r>
            <a:r>
              <a:rPr lang="en-US" sz="1400" dirty="0" smtClean="0"/>
              <a:t>Waves Enable Rapid Learning;  MIT 2014 Research:</a:t>
            </a:r>
          </a:p>
          <a:p>
            <a:r>
              <a:rPr lang="en-US" sz="1400" dirty="0" smtClean="0">
                <a:hlinkClick r:id="rId3"/>
              </a:rPr>
              <a:t>http</a:t>
            </a:r>
            <a:r>
              <a:rPr lang="en-US" sz="1400" dirty="0">
                <a:hlinkClick r:id="rId3"/>
              </a:rPr>
              <a:t>://</a:t>
            </a:r>
            <a:r>
              <a:rPr lang="en-US" sz="1400" dirty="0" smtClean="0">
                <a:hlinkClick r:id="rId3"/>
              </a:rPr>
              <a:t>newsoffice.mit.edu/2014/synchronized-brain-waves-enable-rapid-learning-0612</a:t>
            </a:r>
            <a:endParaRPr lang="en-US" sz="1400" dirty="0" smtClean="0"/>
          </a:p>
          <a:p>
            <a:endParaRPr lang="en-US" sz="1400" dirty="0"/>
          </a:p>
        </p:txBody>
      </p:sp>
      <p:sp>
        <p:nvSpPr>
          <p:cNvPr id="4" name="Rectangle 3"/>
          <p:cNvSpPr/>
          <p:nvPr/>
        </p:nvSpPr>
        <p:spPr>
          <a:xfrm>
            <a:off x="1371600" y="2667000"/>
            <a:ext cx="4343400" cy="307777"/>
          </a:xfrm>
          <a:prstGeom prst="rect">
            <a:avLst/>
          </a:prstGeom>
        </p:spPr>
        <p:txBody>
          <a:bodyPr wrap="square">
            <a:spAutoFit/>
          </a:bodyPr>
          <a:lstStyle/>
          <a:p>
            <a:r>
              <a:rPr lang="en-US" sz="1400" dirty="0" smtClean="0"/>
              <a:t>Memory:  http://learnmem.cshlp.org/content/11/6/671.full</a:t>
            </a:r>
            <a:endParaRPr lang="en-US" sz="1400" dirty="0"/>
          </a:p>
        </p:txBody>
      </p:sp>
    </p:spTree>
    <p:extLst>
      <p:ext uri="{BB962C8B-B14F-4D97-AF65-F5344CB8AC3E}">
        <p14:creationId xmlns:p14="http://schemas.microsoft.com/office/powerpoint/2010/main" val="1009786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749" y="609600"/>
            <a:ext cx="7543800" cy="3693319"/>
          </a:xfrm>
          <a:prstGeom prst="rect">
            <a:avLst/>
          </a:prstGeom>
        </p:spPr>
        <p:txBody>
          <a:bodyPr wrap="square">
            <a:spAutoFit/>
          </a:bodyPr>
          <a:lstStyle/>
          <a:p>
            <a:r>
              <a:rPr lang="en-US" dirty="0" smtClean="0"/>
              <a:t>Starry Night, Don McLean </a:t>
            </a:r>
            <a:r>
              <a:rPr lang="en-US" dirty="0" smtClean="0">
                <a:hlinkClick r:id="rId2"/>
              </a:rPr>
              <a:t>https://www.youtube.com/watch?v=oxHnRfhDmrk</a:t>
            </a:r>
            <a:endParaRPr lang="en-US" dirty="0" smtClean="0"/>
          </a:p>
          <a:p>
            <a:endParaRPr lang="en-US" dirty="0" smtClean="0"/>
          </a:p>
          <a:p>
            <a:r>
              <a:rPr lang="en-US" dirty="0" err="1" smtClean="0"/>
              <a:t>Enya</a:t>
            </a:r>
            <a:r>
              <a:rPr lang="en-US" dirty="0" smtClean="0"/>
              <a:t>; Kurosawa Dreams, Van Gogh- 3 minutes</a:t>
            </a:r>
          </a:p>
          <a:p>
            <a:r>
              <a:rPr lang="en-US" dirty="0" smtClean="0">
                <a:hlinkClick r:id="rId3"/>
              </a:rPr>
              <a:t>https://www.youtube.com/watch?v=sJ90m9y4fx8&amp;feature=related</a:t>
            </a:r>
            <a:endParaRPr lang="en-US" dirty="0" smtClean="0"/>
          </a:p>
          <a:p>
            <a:endParaRPr lang="en-US" dirty="0" smtClean="0"/>
          </a:p>
          <a:p>
            <a:endParaRPr lang="en-US" dirty="0" smtClean="0"/>
          </a:p>
          <a:p>
            <a:endParaRPr lang="en-US" dirty="0" smtClean="0"/>
          </a:p>
          <a:p>
            <a:endParaRPr lang="en-US" dirty="0" smtClean="0"/>
          </a:p>
          <a:p>
            <a:r>
              <a:rPr lang="en-US" dirty="0" smtClean="0"/>
              <a:t>Waking Life   on Netflix</a:t>
            </a:r>
          </a:p>
          <a:p>
            <a:r>
              <a:rPr lang="en-US" dirty="0" smtClean="0"/>
              <a:t> :http://video.google.com/</a:t>
            </a:r>
            <a:r>
              <a:rPr lang="en-US" dirty="0" err="1" smtClean="0"/>
              <a:t>videoplay?docid</a:t>
            </a:r>
            <a:r>
              <a:rPr lang="en-US" dirty="0" smtClean="0"/>
              <a:t>=7583894250854515095#  </a:t>
            </a:r>
          </a:p>
          <a:p>
            <a:r>
              <a:rPr lang="en-US" dirty="0" smtClean="0"/>
              <a:t>http://www.netflix.com/WiSearch?raw_query=&amp;ac_category_type=none&amp;ac_rel_posn=-1&amp;ac_abs_posn=-1&amp;v1=waking+life&amp;search_submit=</a:t>
            </a:r>
          </a:p>
          <a:p>
            <a:endParaRPr lang="en-US" dirty="0"/>
          </a:p>
        </p:txBody>
      </p:sp>
    </p:spTree>
    <p:extLst>
      <p:ext uri="{BB962C8B-B14F-4D97-AF65-F5344CB8AC3E}">
        <p14:creationId xmlns:p14="http://schemas.microsoft.com/office/powerpoint/2010/main" val="4219307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3D4A8">
                <a:alpha val="56000"/>
              </a:srgbClr>
            </a:gs>
            <a:gs pos="25000">
              <a:srgbClr val="21D6E0"/>
            </a:gs>
            <a:gs pos="75000">
              <a:srgbClr val="0087E6"/>
            </a:gs>
            <a:gs pos="100000">
              <a:srgbClr val="005CBF"/>
            </a:gs>
          </a:gsLst>
          <a:lin ang="6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553200" cy="1524000"/>
          </a:xfrm>
        </p:spPr>
        <p:txBody>
          <a:bodyPr>
            <a:noAutofit/>
          </a:bodyPr>
          <a:lstStyle/>
          <a:p>
            <a:r>
              <a:rPr lang="en-US" sz="3200" b="1" dirty="0" smtClean="0">
                <a:solidFill>
                  <a:srgbClr val="7030A0"/>
                </a:solidFill>
                <a:latin typeface="Broadway" pitchFamily="82" charset="0"/>
              </a:rPr>
              <a:t>Alfred Adler </a:t>
            </a:r>
            <a:br>
              <a:rPr lang="en-US" sz="3200" b="1" dirty="0" smtClean="0">
                <a:solidFill>
                  <a:srgbClr val="7030A0"/>
                </a:solidFill>
                <a:latin typeface="Broadway" pitchFamily="82" charset="0"/>
              </a:rPr>
            </a:br>
            <a:r>
              <a:rPr lang="en-US" sz="2400" b="1" dirty="0" smtClean="0">
                <a:solidFill>
                  <a:srgbClr val="7030A0"/>
                </a:solidFill>
              </a:rPr>
              <a:t>Founder of Depth Psychology w/ Freud and Jung</a:t>
            </a:r>
            <a:endParaRPr lang="en-US" sz="2400" b="1" dirty="0">
              <a:solidFill>
                <a:srgbClr val="7030A0"/>
              </a:solidFill>
              <a:latin typeface="Broadway" pitchFamily="82" charset="0"/>
            </a:endParaRPr>
          </a:p>
        </p:txBody>
      </p:sp>
      <p:sp>
        <p:nvSpPr>
          <p:cNvPr id="3" name="Content Placeholder 2"/>
          <p:cNvSpPr>
            <a:spLocks noGrp="1"/>
          </p:cNvSpPr>
          <p:nvPr>
            <p:ph idx="1"/>
          </p:nvPr>
        </p:nvSpPr>
        <p:spPr>
          <a:xfrm>
            <a:off x="0" y="1219200"/>
            <a:ext cx="9144000" cy="4495800"/>
          </a:xfrm>
        </p:spPr>
        <p:txBody>
          <a:bodyPr>
            <a:normAutofit fontScale="25000" lnSpcReduction="20000"/>
          </a:bodyPr>
          <a:lstStyle/>
          <a:p>
            <a:pPr marL="274320" lvl="2" indent="-274320">
              <a:buClr>
                <a:srgbClr val="7030A0"/>
              </a:buClr>
              <a:buSzPct val="100000"/>
              <a:buNone/>
            </a:pPr>
            <a:r>
              <a:rPr lang="en-US" sz="1900" b="1" dirty="0" smtClean="0">
                <a:latin typeface="+mj-lt"/>
              </a:rPr>
              <a:t>                                  </a:t>
            </a:r>
          </a:p>
          <a:p>
            <a:pPr marL="274320" lvl="2" indent="-274320">
              <a:buClr>
                <a:srgbClr val="7030A0"/>
              </a:buClr>
              <a:buSzPct val="100000"/>
              <a:buNone/>
            </a:pPr>
            <a:endParaRPr lang="en-US" sz="5500" b="1" dirty="0" smtClean="0">
              <a:latin typeface="+mj-lt"/>
            </a:endParaRPr>
          </a:p>
          <a:p>
            <a:pPr marL="457200" indent="-457200">
              <a:buClr>
                <a:srgbClr val="7030A0"/>
              </a:buClr>
              <a:buNone/>
            </a:pPr>
            <a:r>
              <a:rPr lang="en-US" sz="4500" b="1" dirty="0" smtClean="0"/>
              <a:t>	                                  	</a:t>
            </a:r>
          </a:p>
          <a:p>
            <a:pPr lvl="1">
              <a:buClr>
                <a:srgbClr val="7030A0"/>
              </a:buClr>
              <a:buNone/>
            </a:pPr>
            <a:r>
              <a:rPr lang="en-US" sz="7200" b="1" dirty="0" smtClean="0"/>
              <a:t>			</a:t>
            </a:r>
          </a:p>
          <a:p>
            <a:pPr lvl="1">
              <a:buClr>
                <a:srgbClr val="7030A0"/>
              </a:buClr>
              <a:buNone/>
            </a:pPr>
            <a:endParaRPr lang="en-US" sz="7200" b="1" dirty="0" smtClean="0"/>
          </a:p>
          <a:p>
            <a:pPr lvl="1">
              <a:buClr>
                <a:srgbClr val="7030A0"/>
              </a:buClr>
              <a:buNone/>
            </a:pPr>
            <a:endParaRPr lang="en-US" sz="7200" b="1" dirty="0" smtClean="0"/>
          </a:p>
          <a:p>
            <a:pPr lvl="1">
              <a:buClr>
                <a:srgbClr val="7030A0"/>
              </a:buClr>
              <a:buNone/>
            </a:pPr>
            <a:endParaRPr lang="en-US" sz="5500" dirty="0" smtClean="0">
              <a:latin typeface="+mj-lt"/>
            </a:endParaRPr>
          </a:p>
          <a:p>
            <a:pPr lvl="1">
              <a:buClr>
                <a:srgbClr val="7030A0"/>
              </a:buClr>
              <a:buSzPct val="100000"/>
              <a:buFont typeface="Wingdings" pitchFamily="2" charset="2"/>
              <a:buChar char="Ø"/>
            </a:pPr>
            <a:r>
              <a:rPr lang="en-US" sz="7200" dirty="0" smtClean="0"/>
              <a:t>Not Repressed</a:t>
            </a:r>
          </a:p>
          <a:p>
            <a:pPr lvl="1">
              <a:buClr>
                <a:srgbClr val="7030A0"/>
              </a:buClr>
              <a:buSzPct val="100000"/>
              <a:buNone/>
            </a:pPr>
            <a:r>
              <a:rPr lang="en-US" sz="7200" dirty="0" smtClean="0"/>
              <a:t>		Dreams reflect the person’s desire to have control over his own life</a:t>
            </a:r>
          </a:p>
          <a:p>
            <a:pPr lvl="1">
              <a:buClr>
                <a:srgbClr val="7030A0"/>
              </a:buClr>
              <a:buSzPct val="100000"/>
              <a:buNone/>
            </a:pPr>
            <a:r>
              <a:rPr lang="en-US" sz="7200" dirty="0" smtClean="0"/>
              <a:t>          </a:t>
            </a:r>
          </a:p>
          <a:p>
            <a:pPr lvl="1">
              <a:buClr>
                <a:srgbClr val="7030A0"/>
              </a:buClr>
              <a:buFont typeface="Wingdings" pitchFamily="2" charset="2"/>
              <a:buChar char="Ø"/>
            </a:pPr>
            <a:r>
              <a:rPr lang="en-US" sz="7200" dirty="0" smtClean="0"/>
              <a:t>Dreams relate to your interests in life</a:t>
            </a:r>
          </a:p>
          <a:p>
            <a:pPr lvl="1">
              <a:buClr>
                <a:srgbClr val="7030A0"/>
              </a:buClr>
              <a:buFont typeface="Wingdings" pitchFamily="2" charset="2"/>
              <a:buChar char="Ø"/>
            </a:pPr>
            <a:endParaRPr lang="en-US" sz="7200" dirty="0" smtClean="0"/>
          </a:p>
          <a:p>
            <a:pPr lvl="1">
              <a:buClr>
                <a:srgbClr val="7030A0"/>
              </a:buClr>
              <a:buFont typeface="Wingdings" pitchFamily="2" charset="2"/>
              <a:buChar char="Ø"/>
            </a:pPr>
            <a:r>
              <a:rPr lang="en-US" sz="7200" dirty="0" smtClean="0"/>
              <a:t>Show ways to solve your problems</a:t>
            </a:r>
          </a:p>
          <a:p>
            <a:pPr lvl="1">
              <a:buClr>
                <a:srgbClr val="7030A0"/>
              </a:buClr>
              <a:buNone/>
            </a:pPr>
            <a:endParaRPr lang="en-US" sz="7200" dirty="0" smtClean="0"/>
          </a:p>
          <a:p>
            <a:pPr lvl="1">
              <a:buClr>
                <a:srgbClr val="7030A0"/>
              </a:buClr>
              <a:buFont typeface="Wingdings" pitchFamily="2" charset="2"/>
              <a:buChar char="Ø"/>
            </a:pPr>
            <a:r>
              <a:rPr lang="en-US" sz="7200" dirty="0" smtClean="0"/>
              <a:t>Dreams are an open pathway toward your  true thoughts, </a:t>
            </a:r>
          </a:p>
          <a:p>
            <a:pPr lvl="1">
              <a:buClr>
                <a:srgbClr val="7030A0"/>
              </a:buClr>
              <a:buNone/>
            </a:pPr>
            <a:r>
              <a:rPr lang="en-US" sz="7200" dirty="0" smtClean="0"/>
              <a:t>                  emotions and actions</a:t>
            </a:r>
          </a:p>
          <a:p>
            <a:pPr lvl="1">
              <a:buClr>
                <a:srgbClr val="7030A0"/>
              </a:buClr>
              <a:buNone/>
            </a:pPr>
            <a:r>
              <a:rPr lang="en-US" sz="5500" dirty="0" smtClean="0">
                <a:latin typeface="+mj-lt"/>
              </a:rPr>
              <a:t>           </a:t>
            </a:r>
          </a:p>
          <a:p>
            <a:pPr>
              <a:buClr>
                <a:srgbClr val="7030A0"/>
              </a:buClr>
              <a:buFont typeface="Wingdings" pitchFamily="2" charset="2"/>
              <a:buChar char="Ø"/>
            </a:pPr>
            <a:endParaRPr lang="en-US" sz="5500" dirty="0" smtClean="0">
              <a:latin typeface="+mj-lt"/>
            </a:endParaRPr>
          </a:p>
          <a:p>
            <a:endParaRPr lang="en-US" sz="5500" dirty="0" smtClean="0">
              <a:latin typeface="+mj-lt"/>
            </a:endParaRPr>
          </a:p>
          <a:p>
            <a:pPr>
              <a:buNone/>
            </a:pPr>
            <a:endParaRPr lang="en-US" sz="4500" dirty="0" smtClean="0"/>
          </a:p>
          <a:p>
            <a:endParaRPr lang="en-US" sz="4500" dirty="0" smtClean="0"/>
          </a:p>
          <a:p>
            <a:endParaRPr lang="en-US" sz="1800" dirty="0" smtClean="0"/>
          </a:p>
          <a:p>
            <a:endParaRPr lang="en-US" sz="1800" dirty="0" smtClean="0"/>
          </a:p>
          <a:p>
            <a:endParaRPr lang="en-US" sz="1800" dirty="0" smtClean="0"/>
          </a:p>
          <a:p>
            <a:endParaRPr lang="en-US" sz="1800" dirty="0"/>
          </a:p>
        </p:txBody>
      </p:sp>
      <p:sp>
        <p:nvSpPr>
          <p:cNvPr id="4" name="TextBox 3"/>
          <p:cNvSpPr txBox="1"/>
          <p:nvPr/>
        </p:nvSpPr>
        <p:spPr>
          <a:xfrm>
            <a:off x="533400" y="5715000"/>
            <a:ext cx="8382000" cy="923330"/>
          </a:xfrm>
          <a:prstGeom prst="rect">
            <a:avLst/>
          </a:prstGeom>
          <a:noFill/>
          <a:ln w="15875" cmpd="thickThin">
            <a:solidFill>
              <a:srgbClr val="D1A7FF"/>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dirty="0" smtClean="0">
                <a:solidFill>
                  <a:prstClr val="black"/>
                </a:solidFill>
              </a:rPr>
              <a:t>Developed the Theory of  Inferiority Complex</a:t>
            </a:r>
          </a:p>
          <a:p>
            <a:endParaRPr lang="en-US" dirty="0" smtClean="0">
              <a:solidFill>
                <a:prstClr val="black"/>
              </a:solidFill>
            </a:endParaRPr>
          </a:p>
          <a:p>
            <a:pPr algn="ctr"/>
            <a:r>
              <a:rPr lang="en-US" dirty="0" smtClean="0">
                <a:solidFill>
                  <a:prstClr val="black"/>
                </a:solidFill>
              </a:rPr>
              <a:t>Developed the idea that men search to find meaning in their life</a:t>
            </a:r>
            <a:endParaRPr lang="en-US" dirty="0">
              <a:solidFill>
                <a:prstClr val="black"/>
              </a:solidFill>
            </a:endParaRPr>
          </a:p>
        </p:txBody>
      </p:sp>
      <p:pic>
        <p:nvPicPr>
          <p:cNvPr id="7" name="Picture 6" descr="Iceberg.jpg"/>
          <p:cNvPicPr>
            <a:picLocks noChangeAspect="1"/>
          </p:cNvPicPr>
          <p:nvPr/>
        </p:nvPicPr>
        <p:blipFill>
          <a:blip r:embed="rId3" cstate="print"/>
          <a:stretch>
            <a:fillRect/>
          </a:stretch>
        </p:blipFill>
        <p:spPr>
          <a:xfrm>
            <a:off x="228600" y="152400"/>
            <a:ext cx="1752600" cy="2376526"/>
          </a:xfrm>
          <a:prstGeom prst="rect">
            <a:avLst/>
          </a:prstGeom>
        </p:spPr>
      </p:pic>
      <p:pic>
        <p:nvPicPr>
          <p:cNvPr id="20" name="Picture 19" descr="green field pathway--ART100-0015.JPG"/>
          <p:cNvPicPr>
            <a:picLocks noChangeAspect="1"/>
          </p:cNvPicPr>
          <p:nvPr/>
        </p:nvPicPr>
        <p:blipFill>
          <a:blip r:embed="rId4" cstate="print"/>
          <a:stretch>
            <a:fillRect/>
          </a:stretch>
        </p:blipFill>
        <p:spPr>
          <a:xfrm>
            <a:off x="6553200" y="3352800"/>
            <a:ext cx="2286000" cy="2286000"/>
          </a:xfrm>
          <a:prstGeom prst="rect">
            <a:avLst/>
          </a:prstGeom>
        </p:spPr>
      </p:pic>
    </p:spTree>
    <p:extLst>
      <p:ext uri="{BB962C8B-B14F-4D97-AF65-F5344CB8AC3E}">
        <p14:creationId xmlns:p14="http://schemas.microsoft.com/office/powerpoint/2010/main" val="4184538461"/>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59193"/>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r>
              <a:rPr lang="en-US" sz="1600" dirty="0" smtClean="0">
                <a:solidFill>
                  <a:srgbClr val="0070C0"/>
                </a:solidFill>
              </a:rPr>
              <a:t>Confabulation: </a:t>
            </a:r>
            <a:r>
              <a:rPr lang="en-US" sz="1600" dirty="0" smtClean="0">
                <a:solidFill>
                  <a:srgbClr val="002060"/>
                </a:solidFill>
              </a:rPr>
              <a:t/>
            </a:r>
            <a:br>
              <a:rPr lang="en-US" sz="1600" dirty="0" smtClean="0">
                <a:solidFill>
                  <a:srgbClr val="002060"/>
                </a:solidFill>
              </a:rPr>
            </a:br>
            <a:r>
              <a:rPr lang="en-US" sz="1600" i="1" dirty="0" smtClean="0">
                <a:solidFill>
                  <a:srgbClr val="002060"/>
                </a:solidFill>
              </a:rPr>
              <a:t>Psychology</a:t>
            </a:r>
            <a:r>
              <a:rPr lang="en-US" sz="1600" dirty="0" smtClean="0">
                <a:solidFill>
                  <a:srgbClr val="002060"/>
                </a:solidFill>
              </a:rPr>
              <a:t> </a:t>
            </a:r>
            <a:r>
              <a:rPr lang="en-US" sz="1600" dirty="0">
                <a:solidFill>
                  <a:srgbClr val="002060"/>
                </a:solidFill>
              </a:rPr>
              <a:t>To fill in gaps in one's memory with fabrications that one believes to be facts.</a:t>
            </a:r>
          </a:p>
        </p:txBody>
      </p:sp>
      <p:pic>
        <p:nvPicPr>
          <p:cNvPr id="1028" name="Picture 4" descr="http://0.tqn.com/d/psychology/1/0/C/1/continu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43200"/>
            <a:ext cx="3223437" cy="3223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392864"/>
            <a:ext cx="8305800" cy="923330"/>
          </a:xfrm>
          <a:prstGeom prst="rect">
            <a:avLst/>
          </a:prstGeom>
          <a:noFill/>
        </p:spPr>
        <p:txBody>
          <a:bodyPr wrap="square" rtlCol="0">
            <a:spAutoFit/>
          </a:bodyPr>
          <a:lstStyle/>
          <a:p>
            <a:r>
              <a:rPr lang="en-US" b="1" dirty="0">
                <a:solidFill>
                  <a:srgbClr val="0070C0"/>
                </a:solidFill>
              </a:rPr>
              <a:t>Gestalt Laws of Perceptual Organization</a:t>
            </a:r>
          </a:p>
          <a:p>
            <a:endParaRPr lang="en-US" b="1" dirty="0">
              <a:solidFill>
                <a:prstClr val="black"/>
              </a:solidFill>
            </a:endParaRPr>
          </a:p>
          <a:p>
            <a:r>
              <a:rPr lang="en-US" dirty="0">
                <a:solidFill>
                  <a:prstClr val="black"/>
                </a:solidFill>
              </a:rPr>
              <a:t>Our brains often ignore contradictory information and fill in gaps in information.</a:t>
            </a:r>
            <a:endParaRPr lang="en-US" b="1" dirty="0">
              <a:solidFill>
                <a:prstClr val="black"/>
              </a:solidFill>
            </a:endParaRPr>
          </a:p>
        </p:txBody>
      </p:sp>
    </p:spTree>
    <p:extLst>
      <p:ext uri="{BB962C8B-B14F-4D97-AF65-F5344CB8AC3E}">
        <p14:creationId xmlns:p14="http://schemas.microsoft.com/office/powerpoint/2010/main" val="3971096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8517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43475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err="1" smtClean="0"/>
              <a:t>Sleepsong</a:t>
            </a:r>
            <a:r>
              <a:rPr lang="en-US" sz="1800" dirty="0" smtClean="0"/>
              <a:t>- lord of the rings</a:t>
            </a:r>
          </a:p>
          <a:p>
            <a:r>
              <a:rPr lang="en-US" sz="1800" dirty="0" smtClean="0">
                <a:hlinkClick r:id="rId2"/>
              </a:rPr>
              <a:t>http</a:t>
            </a:r>
            <a:r>
              <a:rPr lang="en-US" sz="1800" dirty="0">
                <a:hlinkClick r:id="rId2"/>
              </a:rPr>
              <a:t>://</a:t>
            </a:r>
            <a:r>
              <a:rPr lang="en-US" sz="1800" dirty="0" smtClean="0">
                <a:hlinkClick r:id="rId2"/>
              </a:rPr>
              <a:t>www.youtube.com/watch?v=VjbCp7w5Oww</a:t>
            </a:r>
            <a:endParaRPr lang="en-US" sz="1800" dirty="0" smtClean="0"/>
          </a:p>
          <a:p>
            <a:endParaRPr lang="en-US" sz="1800" dirty="0" smtClean="0"/>
          </a:p>
          <a:p>
            <a:endParaRPr lang="en-US" sz="1800" dirty="0"/>
          </a:p>
        </p:txBody>
      </p:sp>
      <p:sp>
        <p:nvSpPr>
          <p:cNvPr id="4" name="Rectangle 3"/>
          <p:cNvSpPr/>
          <p:nvPr/>
        </p:nvSpPr>
        <p:spPr>
          <a:xfrm>
            <a:off x="1524000" y="2514600"/>
            <a:ext cx="5257800" cy="923330"/>
          </a:xfrm>
          <a:prstGeom prst="rect">
            <a:avLst/>
          </a:prstGeom>
        </p:spPr>
        <p:txBody>
          <a:bodyPr wrap="square">
            <a:spAutoFit/>
          </a:bodyPr>
          <a:lstStyle/>
          <a:p>
            <a:r>
              <a:rPr lang="en-US" dirty="0" smtClean="0">
                <a:solidFill>
                  <a:prstClr val="black"/>
                </a:solidFill>
              </a:rPr>
              <a:t>10 strange facts</a:t>
            </a:r>
          </a:p>
          <a:p>
            <a:r>
              <a:rPr lang="en-US" dirty="0" smtClean="0">
                <a:solidFill>
                  <a:prstClr val="black"/>
                </a:solidFill>
                <a:hlinkClick r:id="rId3"/>
              </a:rPr>
              <a:t>http</a:t>
            </a:r>
            <a:r>
              <a:rPr lang="en-US" dirty="0">
                <a:solidFill>
                  <a:prstClr val="black"/>
                </a:solidFill>
                <a:hlinkClick r:id="rId3"/>
              </a:rPr>
              <a:t>://</a:t>
            </a:r>
            <a:r>
              <a:rPr lang="en-US" dirty="0" smtClean="0">
                <a:solidFill>
                  <a:prstClr val="black"/>
                </a:solidFill>
                <a:hlinkClick r:id="rId3"/>
              </a:rPr>
              <a:t>www.youtube.com/watch?v=ByBdGvh5E08</a:t>
            </a:r>
            <a:endParaRPr lang="en-US" dirty="0" smtClean="0">
              <a:solidFill>
                <a:prstClr val="black"/>
              </a:solidFill>
            </a:endParaRPr>
          </a:p>
          <a:p>
            <a:endParaRPr lang="en-US" dirty="0">
              <a:solidFill>
                <a:prstClr val="black"/>
              </a:solidFill>
            </a:endParaRPr>
          </a:p>
        </p:txBody>
      </p:sp>
      <p:sp>
        <p:nvSpPr>
          <p:cNvPr id="5" name="Rectangle 4"/>
          <p:cNvSpPr/>
          <p:nvPr/>
        </p:nvSpPr>
        <p:spPr>
          <a:xfrm>
            <a:off x="1524000" y="4629329"/>
            <a:ext cx="7239000" cy="1200329"/>
          </a:xfrm>
          <a:prstGeom prst="rect">
            <a:avLst/>
          </a:prstGeom>
        </p:spPr>
        <p:txBody>
          <a:bodyPr wrap="square">
            <a:spAutoFit/>
          </a:bodyPr>
          <a:lstStyle/>
          <a:p>
            <a:r>
              <a:rPr lang="en-US" dirty="0" smtClean="0">
                <a:solidFill>
                  <a:prstClr val="black"/>
                </a:solidFill>
              </a:rPr>
              <a:t>summary of movie DREAMS 2.5 minutes    PHENEMOMINAL!!!!!!   </a:t>
            </a:r>
            <a:r>
              <a:rPr lang="en-US" dirty="0" smtClean="0">
                <a:solidFill>
                  <a:prstClr val="black"/>
                </a:solidFill>
                <a:hlinkClick r:id="rId4"/>
              </a:rPr>
              <a:t>http://www.youtube.com/watch?v=oTRw66CnWLI&amp;feature=related</a:t>
            </a:r>
            <a:endParaRPr lang="en-US" dirty="0" smtClean="0">
              <a:solidFill>
                <a:prstClr val="black"/>
              </a:solidFill>
            </a:endParaRPr>
          </a:p>
          <a:p>
            <a:r>
              <a:rPr lang="en-US" dirty="0">
                <a:solidFill>
                  <a:prstClr val="black"/>
                </a:solidFill>
              </a:rPr>
              <a:t> </a:t>
            </a:r>
            <a:endParaRPr lang="en-US" dirty="0" smtClean="0">
              <a:solidFill>
                <a:prstClr val="black"/>
              </a:solidFill>
            </a:endParaRPr>
          </a:p>
          <a:p>
            <a:r>
              <a:rPr lang="en-US" dirty="0" smtClean="0">
                <a:solidFill>
                  <a:prstClr val="black"/>
                </a:solidFill>
              </a:rPr>
              <a:t> </a:t>
            </a:r>
            <a:endParaRPr lang="en-US" dirty="0">
              <a:solidFill>
                <a:prstClr val="black"/>
              </a:solidFill>
            </a:endParaRPr>
          </a:p>
        </p:txBody>
      </p:sp>
      <p:sp>
        <p:nvSpPr>
          <p:cNvPr id="6" name="TextBox 5"/>
          <p:cNvSpPr txBox="1"/>
          <p:nvPr/>
        </p:nvSpPr>
        <p:spPr>
          <a:xfrm>
            <a:off x="1828800" y="4267200"/>
            <a:ext cx="271228" cy="276999"/>
          </a:xfrm>
          <a:prstGeom prst="rect">
            <a:avLst/>
          </a:prstGeom>
          <a:noFill/>
        </p:spPr>
        <p:txBody>
          <a:bodyPr wrap="none" rtlCol="0">
            <a:spAutoFit/>
          </a:bodyPr>
          <a:lstStyle/>
          <a:p>
            <a:pPr fontAlgn="base">
              <a:spcBef>
                <a:spcPct val="0"/>
              </a:spcBef>
              <a:spcAft>
                <a:spcPct val="0"/>
              </a:spcAft>
            </a:pPr>
            <a:r>
              <a:rPr lang="en-US" sz="1200" dirty="0">
                <a:solidFill>
                  <a:prstClr val="black"/>
                </a:solidFill>
                <a:latin typeface="Arial" charset="0"/>
              </a:rPr>
              <a:t>  </a:t>
            </a:r>
          </a:p>
        </p:txBody>
      </p:sp>
      <p:sp>
        <p:nvSpPr>
          <p:cNvPr id="7" name="TextBox 6"/>
          <p:cNvSpPr txBox="1"/>
          <p:nvPr/>
        </p:nvSpPr>
        <p:spPr>
          <a:xfrm>
            <a:off x="1494182" y="3437930"/>
            <a:ext cx="7268817" cy="769441"/>
          </a:xfrm>
          <a:prstGeom prst="rect">
            <a:avLst/>
          </a:prstGeom>
          <a:noFill/>
        </p:spPr>
        <p:txBody>
          <a:bodyPr wrap="square" rtlCol="0">
            <a:spAutoFit/>
          </a:bodyPr>
          <a:lstStyle/>
          <a:p>
            <a:r>
              <a:rPr lang="en-US" sz="1200" dirty="0" smtClean="0">
                <a:solidFill>
                  <a:srgbClr val="964305">
                    <a:lumMod val="50000"/>
                  </a:srgbClr>
                </a:solidFill>
                <a:latin typeface="Arial" charset="0"/>
              </a:rPr>
              <a:t> </a:t>
            </a:r>
            <a:r>
              <a:rPr lang="en-US" sz="1600" dirty="0" err="1">
                <a:solidFill>
                  <a:srgbClr val="964305">
                    <a:lumMod val="50000"/>
                  </a:srgbClr>
                </a:solidFill>
                <a:latin typeface="Arial" charset="0"/>
              </a:rPr>
              <a:t>Kurosowa</a:t>
            </a:r>
            <a:r>
              <a:rPr lang="en-US" sz="1600" dirty="0">
                <a:solidFill>
                  <a:srgbClr val="964305">
                    <a:lumMod val="50000"/>
                  </a:srgbClr>
                </a:solidFill>
                <a:latin typeface="Arial" charset="0"/>
              </a:rPr>
              <a:t> w/  music from </a:t>
            </a:r>
            <a:r>
              <a:rPr lang="en-US" sz="1600" dirty="0" err="1">
                <a:solidFill>
                  <a:srgbClr val="964305">
                    <a:lumMod val="50000"/>
                  </a:srgbClr>
                </a:solidFill>
                <a:latin typeface="Arial" charset="0"/>
              </a:rPr>
              <a:t>Enya</a:t>
            </a:r>
            <a:r>
              <a:rPr lang="en-US" sz="1600" dirty="0">
                <a:solidFill>
                  <a:srgbClr val="964305">
                    <a:lumMod val="50000"/>
                  </a:srgbClr>
                </a:solidFill>
                <a:latin typeface="Arial" charset="0"/>
              </a:rPr>
              <a:t>. 3.5  minutes    edited and merging of dreams with music by </a:t>
            </a:r>
            <a:r>
              <a:rPr lang="en-US" sz="1600" dirty="0" err="1" smtClean="0">
                <a:solidFill>
                  <a:srgbClr val="964305">
                    <a:lumMod val="50000"/>
                  </a:srgbClr>
                </a:solidFill>
                <a:latin typeface="Arial" charset="0"/>
              </a:rPr>
              <a:t>Enya</a:t>
            </a:r>
            <a:r>
              <a:rPr lang="en-US" sz="1600" dirty="0" smtClean="0">
                <a:solidFill>
                  <a:srgbClr val="964305">
                    <a:lumMod val="50000"/>
                  </a:srgbClr>
                </a:solidFill>
                <a:latin typeface="Arial" charset="0"/>
              </a:rPr>
              <a:t>. Is </a:t>
            </a:r>
            <a:r>
              <a:rPr lang="en-US" sz="1600" dirty="0" err="1" smtClean="0">
                <a:solidFill>
                  <a:srgbClr val="964305">
                    <a:lumMod val="50000"/>
                  </a:srgbClr>
                </a:solidFill>
                <a:latin typeface="Arial" charset="0"/>
              </a:rPr>
              <a:t>Kurosoawa</a:t>
            </a:r>
            <a:r>
              <a:rPr lang="en-US" sz="1600" dirty="0" smtClean="0">
                <a:solidFill>
                  <a:srgbClr val="964305">
                    <a:lumMod val="50000"/>
                  </a:srgbClr>
                </a:solidFill>
                <a:latin typeface="Arial" charset="0"/>
              </a:rPr>
              <a:t> </a:t>
            </a:r>
            <a:r>
              <a:rPr lang="en-US" sz="1600" dirty="0">
                <a:solidFill>
                  <a:srgbClr val="964305">
                    <a:lumMod val="50000"/>
                  </a:srgbClr>
                </a:solidFill>
                <a:latin typeface="Arial" charset="0"/>
              </a:rPr>
              <a:t>asking himself: " Am </a:t>
            </a:r>
            <a:r>
              <a:rPr lang="en-US" sz="1600" dirty="0" smtClean="0">
                <a:solidFill>
                  <a:srgbClr val="964305">
                    <a:lumMod val="50000"/>
                  </a:srgbClr>
                </a:solidFill>
                <a:latin typeface="Arial" charset="0"/>
              </a:rPr>
              <a:t>I </a:t>
            </a:r>
            <a:r>
              <a:rPr lang="en-US" sz="1600" dirty="0">
                <a:solidFill>
                  <a:srgbClr val="964305">
                    <a:lumMod val="50000"/>
                  </a:srgbClr>
                </a:solidFill>
                <a:latin typeface="Arial" charset="0"/>
              </a:rPr>
              <a:t>Van Gogh? "   </a:t>
            </a:r>
            <a:r>
              <a:rPr lang="en-US" sz="600" dirty="0">
                <a:solidFill>
                  <a:srgbClr val="964305">
                    <a:lumMod val="50000"/>
                  </a:srgbClr>
                </a:solidFill>
                <a:latin typeface="Arial" charset="0"/>
              </a:rPr>
              <a:t/>
            </a:r>
            <a:br>
              <a:rPr lang="en-US" sz="600" dirty="0">
                <a:solidFill>
                  <a:srgbClr val="964305">
                    <a:lumMod val="50000"/>
                  </a:srgbClr>
                </a:solidFill>
                <a:latin typeface="Arial" charset="0"/>
              </a:rPr>
            </a:br>
            <a:r>
              <a:rPr lang="en-US" sz="1200" dirty="0">
                <a:solidFill>
                  <a:srgbClr val="964305">
                    <a:lumMod val="50000"/>
                  </a:srgbClr>
                </a:solidFill>
                <a:latin typeface="Arial" charset="0"/>
                <a:hlinkClick r:id="rId5"/>
              </a:rPr>
              <a:t>http://www.youtube.com/watch?v=sJ90m9y4fx8&amp;feature=related</a:t>
            </a:r>
            <a:r>
              <a:rPr lang="en-US" sz="1200" dirty="0">
                <a:solidFill>
                  <a:srgbClr val="964305">
                    <a:lumMod val="50000"/>
                  </a:srgbClr>
                </a:solidFill>
                <a:latin typeface="Arial" charset="0"/>
              </a:rPr>
              <a:t> </a:t>
            </a:r>
            <a:endParaRPr lang="en-US" dirty="0">
              <a:solidFill>
                <a:srgbClr val="964305">
                  <a:lumMod val="50000"/>
                </a:srgbClr>
              </a:solidFill>
            </a:endParaRPr>
          </a:p>
        </p:txBody>
      </p:sp>
    </p:spTree>
    <p:extLst>
      <p:ext uri="{BB962C8B-B14F-4D97-AF65-F5344CB8AC3E}">
        <p14:creationId xmlns:p14="http://schemas.microsoft.com/office/powerpoint/2010/main" val="4171977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716" y="457200"/>
            <a:ext cx="7498080" cy="868362"/>
          </a:xfrm>
        </p:spPr>
        <p:txBody>
          <a:bodyPr>
            <a:normAutofit fontScale="90000"/>
          </a:bodyPr>
          <a:lstStyle/>
          <a:p>
            <a:r>
              <a:rPr lang="en-US" dirty="0" smtClean="0">
                <a:solidFill>
                  <a:srgbClr val="0070C0"/>
                </a:solidFill>
              </a:rPr>
              <a:t>The Three Pound Universe</a:t>
            </a:r>
            <a:br>
              <a:rPr lang="en-US" dirty="0" smtClean="0">
                <a:solidFill>
                  <a:srgbClr val="0070C0"/>
                </a:solidFill>
              </a:rPr>
            </a:br>
            <a:r>
              <a:rPr lang="en-US" dirty="0" smtClean="0">
                <a:solidFill>
                  <a:srgbClr val="0070C0"/>
                </a:solidFill>
              </a:rPr>
              <a:t>What is this thing we call a brain?</a:t>
            </a:r>
            <a:endParaRPr lang="en-US" dirty="0">
              <a:solidFill>
                <a:srgbClr val="0070C0"/>
              </a:solidFill>
            </a:endParaRPr>
          </a:p>
        </p:txBody>
      </p:sp>
      <p:sp>
        <p:nvSpPr>
          <p:cNvPr id="3" name="Content Placeholder 2"/>
          <p:cNvSpPr>
            <a:spLocks noGrp="1"/>
          </p:cNvSpPr>
          <p:nvPr>
            <p:ph idx="1"/>
          </p:nvPr>
        </p:nvSpPr>
        <p:spPr>
          <a:xfrm>
            <a:off x="1295400" y="1371600"/>
            <a:ext cx="7848600" cy="685800"/>
          </a:xfrm>
        </p:spPr>
        <p:txBody>
          <a:bodyPr>
            <a:normAutofit fontScale="92500" lnSpcReduction="20000"/>
          </a:bodyPr>
          <a:lstStyle/>
          <a:p>
            <a:pPr>
              <a:buNone/>
            </a:pPr>
            <a:endParaRPr lang="en-US" sz="2000" dirty="0" smtClean="0">
              <a:solidFill>
                <a:srgbClr val="0070C0"/>
              </a:solidFill>
            </a:endParaRPr>
          </a:p>
          <a:p>
            <a:pPr>
              <a:buNone/>
            </a:pPr>
            <a:r>
              <a:rPr lang="en-US" sz="2000" dirty="0" smtClean="0">
                <a:solidFill>
                  <a:srgbClr val="0070C0"/>
                </a:solidFill>
              </a:rPr>
              <a:t>Franklin Institute, Center for Innovation in Science :</a:t>
            </a:r>
          </a:p>
          <a:p>
            <a:pPr>
              <a:buNone/>
            </a:pPr>
            <a:endParaRPr lang="en-US" sz="2000" dirty="0"/>
          </a:p>
        </p:txBody>
      </p:sp>
      <p:sp>
        <p:nvSpPr>
          <p:cNvPr id="5" name="TextBox 4"/>
          <p:cNvSpPr txBox="1"/>
          <p:nvPr/>
        </p:nvSpPr>
        <p:spPr>
          <a:xfrm>
            <a:off x="3352800" y="2362200"/>
            <a:ext cx="5498943" cy="3416320"/>
          </a:xfrm>
          <a:prstGeom prst="rect">
            <a:avLst/>
          </a:prstGeom>
          <a:noFill/>
        </p:spPr>
        <p:txBody>
          <a:bodyPr wrap="square" rtlCol="0">
            <a:spAutoFit/>
          </a:bodyPr>
          <a:lstStyle/>
          <a:p>
            <a:r>
              <a:rPr lang="en-US" dirty="0">
                <a:solidFill>
                  <a:prstClr val="black"/>
                </a:solidFill>
              </a:rPr>
              <a:t>a thinking organ</a:t>
            </a:r>
          </a:p>
          <a:p>
            <a:pPr>
              <a:buFontTx/>
              <a:buChar char="-"/>
            </a:pPr>
            <a:r>
              <a:rPr lang="en-US" dirty="0">
                <a:solidFill>
                  <a:prstClr val="black"/>
                </a:solidFill>
              </a:rPr>
              <a:t>learns and grows by interacting with the world</a:t>
            </a:r>
          </a:p>
          <a:p>
            <a:pPr>
              <a:buFontTx/>
              <a:buChar char="-"/>
            </a:pPr>
            <a:r>
              <a:rPr lang="en-US" dirty="0">
                <a:solidFill>
                  <a:prstClr val="black"/>
                </a:solidFill>
              </a:rPr>
              <a:t>learns by perception and action. </a:t>
            </a:r>
          </a:p>
          <a:p>
            <a:pPr>
              <a:buFontTx/>
              <a:buChar char="-"/>
            </a:pPr>
            <a:r>
              <a:rPr lang="en-US" dirty="0">
                <a:solidFill>
                  <a:prstClr val="black"/>
                </a:solidFill>
              </a:rPr>
              <a:t>Mental stimulation improves brain function</a:t>
            </a:r>
          </a:p>
          <a:p>
            <a:pPr>
              <a:buFontTx/>
              <a:buChar char="-"/>
            </a:pPr>
            <a:endParaRPr lang="en-US" dirty="0">
              <a:solidFill>
                <a:prstClr val="black"/>
              </a:solidFill>
            </a:endParaRPr>
          </a:p>
          <a:p>
            <a:pPr>
              <a:buFontTx/>
              <a:buChar char="-"/>
            </a:pPr>
            <a:endParaRPr lang="en-US" dirty="0">
              <a:solidFill>
                <a:prstClr val="black"/>
              </a:solidFill>
            </a:endParaRPr>
          </a:p>
          <a:p>
            <a:r>
              <a:rPr lang="en-US" dirty="0">
                <a:solidFill>
                  <a:prstClr val="black"/>
                </a:solidFill>
              </a:rPr>
              <a:t>The human brain is able to continually adapt</a:t>
            </a:r>
          </a:p>
          <a:p>
            <a:r>
              <a:rPr lang="en-US" dirty="0" smtClean="0">
                <a:solidFill>
                  <a:prstClr val="black"/>
                </a:solidFill>
              </a:rPr>
              <a:t>-Can </a:t>
            </a:r>
            <a:r>
              <a:rPr lang="en-US" dirty="0">
                <a:solidFill>
                  <a:prstClr val="black"/>
                </a:solidFill>
              </a:rPr>
              <a:t>rewire </a:t>
            </a:r>
            <a:r>
              <a:rPr lang="en-US" dirty="0" smtClean="0">
                <a:solidFill>
                  <a:prstClr val="black"/>
                </a:solidFill>
              </a:rPr>
              <a:t>itself</a:t>
            </a:r>
          </a:p>
          <a:p>
            <a:r>
              <a:rPr lang="en-US" dirty="0">
                <a:solidFill>
                  <a:prstClr val="black"/>
                </a:solidFill>
              </a:rPr>
              <a:t>-</a:t>
            </a:r>
            <a:r>
              <a:rPr lang="en-US" dirty="0" smtClean="0">
                <a:solidFill>
                  <a:prstClr val="black"/>
                </a:solidFill>
              </a:rPr>
              <a:t>Has a 85 billion neurons</a:t>
            </a:r>
            <a:endParaRPr lang="en-US" dirty="0">
              <a:solidFill>
                <a:prstClr val="black"/>
              </a:solidFill>
            </a:endParaRPr>
          </a:p>
          <a:p>
            <a:r>
              <a:rPr lang="en-US" dirty="0">
                <a:solidFill>
                  <a:prstClr val="black"/>
                </a:solidFill>
              </a:rPr>
              <a:t>-can grow new neurons.   </a:t>
            </a:r>
          </a:p>
          <a:p>
            <a:r>
              <a:rPr lang="en-US" dirty="0">
                <a:solidFill>
                  <a:prstClr val="black"/>
                </a:solidFill>
              </a:rPr>
              <a:t>-use it or lose it.</a:t>
            </a:r>
          </a:p>
          <a:p>
            <a:pPr>
              <a:buFontTx/>
              <a:buChar char="-"/>
            </a:pPr>
            <a:endParaRPr lang="en-US" dirty="0">
              <a:solidFill>
                <a:prstClr val="black"/>
              </a:solidFill>
            </a:endParaRPr>
          </a:p>
        </p:txBody>
      </p:sp>
      <p:pic>
        <p:nvPicPr>
          <p:cNvPr id="6" name="Picture 5" descr="http://www.fi.edu/learn/brain/images/mri_brain.jpg"/>
          <p:cNvPicPr/>
          <p:nvPr/>
        </p:nvPicPr>
        <p:blipFill>
          <a:blip r:embed="rId3" cstate="print"/>
          <a:srcRect/>
          <a:stretch>
            <a:fillRect/>
          </a:stretch>
        </p:blipFill>
        <p:spPr bwMode="auto">
          <a:xfrm>
            <a:off x="838200" y="2362200"/>
            <a:ext cx="2286000" cy="2819400"/>
          </a:xfrm>
          <a:prstGeom prst="rect">
            <a:avLst/>
          </a:prstGeom>
          <a:noFill/>
          <a:ln w="9525">
            <a:noFill/>
            <a:miter lim="800000"/>
            <a:headEnd/>
            <a:tailEnd/>
          </a:ln>
        </p:spPr>
      </p:pic>
    </p:spTree>
    <p:extLst>
      <p:ext uri="{BB962C8B-B14F-4D97-AF65-F5344CB8AC3E}">
        <p14:creationId xmlns:p14="http://schemas.microsoft.com/office/powerpoint/2010/main" val="9900854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3.xml.rels><?xml version="1.0" encoding="UTF-8" standalone="yes"?>
<Relationships xmlns="http://schemas.openxmlformats.org/package/2006/relationships"><Relationship Id="rId1" Type="http://schemas.openxmlformats.org/officeDocument/2006/relationships/image" Target="../media/image4.jpeg"/></Relationships>
</file>

<file path=ppt/theme/_rels/theme14.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_rels/theme22.xml.rels><?xml version="1.0" encoding="UTF-8" standalone="yes"?>
<Relationships xmlns="http://schemas.openxmlformats.org/package/2006/relationships"><Relationship Id="rId1" Type="http://schemas.openxmlformats.org/officeDocument/2006/relationships/image" Target="../media/image5.jpeg"/></Relationships>
</file>

<file path=ppt/theme/_rels/theme23.xml.rels><?xml version="1.0" encoding="UTF-8" standalone="yes"?>
<Relationships xmlns="http://schemas.openxmlformats.org/package/2006/relationships"><Relationship Id="rId1" Type="http://schemas.openxmlformats.org/officeDocument/2006/relationships/image" Target="../media/image5.jpeg"/></Relationships>
</file>

<file path=ppt/theme/_rels/theme24.xml.rels><?xml version="1.0" encoding="UTF-8" standalone="yes"?>
<Relationships xmlns="http://schemas.openxmlformats.org/package/2006/relationships"><Relationship Id="rId1" Type="http://schemas.openxmlformats.org/officeDocument/2006/relationships/image" Target="../media/image5.jpeg"/></Relationships>
</file>

<file path=ppt/theme/_rels/theme25.xml.rels><?xml version="1.0" encoding="UTF-8" standalone="yes"?>
<Relationships xmlns="http://schemas.openxmlformats.org/package/2006/relationships"><Relationship Id="rId1" Type="http://schemas.openxmlformats.org/officeDocument/2006/relationships/image" Target="../media/image4.jpeg"/></Relationships>
</file>

<file path=ppt/theme/_rels/theme26.xml.rels><?xml version="1.0" encoding="UTF-8" standalone="yes"?>
<Relationships xmlns="http://schemas.openxmlformats.org/package/2006/relationships"><Relationship Id="rId1" Type="http://schemas.openxmlformats.org/officeDocument/2006/relationships/image" Target="../media/image4.jpeg"/></Relationships>
</file>

<file path=ppt/theme/_rels/theme27.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4.jpeg"/></Relationships>
</file>

<file path=ppt/theme/_rels/theme29.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30.xml.rels><?xml version="1.0" encoding="UTF-8" standalone="yes"?>
<Relationships xmlns="http://schemas.openxmlformats.org/package/2006/relationships"><Relationship Id="rId1" Type="http://schemas.openxmlformats.org/officeDocument/2006/relationships/image" Target="../media/image4.jpeg"/></Relationships>
</file>

<file path=ppt/theme/_rels/theme31.xml.rels><?xml version="1.0" encoding="UTF-8" standalone="yes"?>
<Relationships xmlns="http://schemas.openxmlformats.org/package/2006/relationships"><Relationship Id="rId1" Type="http://schemas.openxmlformats.org/officeDocument/2006/relationships/image" Target="../media/image4.jpeg"/></Relationships>
</file>

<file path=ppt/theme/_rels/theme32.xml.rels><?xml version="1.0" encoding="UTF-8" standalone="yes"?>
<Relationships xmlns="http://schemas.openxmlformats.org/package/2006/relationships"><Relationship Id="rId1" Type="http://schemas.openxmlformats.org/officeDocument/2006/relationships/image" Target="../media/image4.jpeg"/></Relationships>
</file>

<file path=ppt/theme/_rels/theme33.xml.rels><?xml version="1.0" encoding="UTF-8" standalone="yes"?>
<Relationships xmlns="http://schemas.openxmlformats.org/package/2006/relationships"><Relationship Id="rId1" Type="http://schemas.openxmlformats.org/officeDocument/2006/relationships/image" Target="../media/image4.jpeg"/></Relationships>
</file>

<file path=ppt/theme/_rels/theme34.xml.rels><?xml version="1.0" encoding="UTF-8" standalone="yes"?>
<Relationships xmlns="http://schemas.openxmlformats.org/package/2006/relationships"><Relationship Id="rId1" Type="http://schemas.openxmlformats.org/officeDocument/2006/relationships/image" Target="../media/image4.jpeg"/></Relationships>
</file>

<file path=ppt/theme/_rels/theme35.xml.rels><?xml version="1.0" encoding="UTF-8" standalone="yes"?>
<Relationships xmlns="http://schemas.openxmlformats.org/package/2006/relationships"><Relationship Id="rId1" Type="http://schemas.openxmlformats.org/officeDocument/2006/relationships/image" Target="../media/image4.jpeg"/></Relationships>
</file>

<file path=ppt/theme/_rels/theme36.xml.rels><?xml version="1.0" encoding="UTF-8" standalone="yes"?>
<Relationships xmlns="http://schemas.openxmlformats.org/package/2006/relationships"><Relationship Id="rId1" Type="http://schemas.openxmlformats.org/officeDocument/2006/relationships/image" Target="../media/image4.jpeg"/></Relationships>
</file>

<file path=ppt/theme/_rels/theme37.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NULL"/></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10.xml><?xml version="1.0" encoding="utf-8"?>
<a:theme xmlns:a="http://schemas.openxmlformats.org/drawingml/2006/main" name="8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9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1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3.xml><?xml version="1.0" encoding="utf-8"?>
<a:theme xmlns:a="http://schemas.openxmlformats.org/drawingml/2006/main" name="1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12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5.xml><?xml version="1.0" encoding="utf-8"?>
<a:theme xmlns:a="http://schemas.openxmlformats.org/drawingml/2006/main" name="1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1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7.xml><?xml version="1.0" encoding="utf-8"?>
<a:theme xmlns:a="http://schemas.openxmlformats.org/drawingml/2006/main" name="15_Solst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8.xml><?xml version="1.0" encoding="utf-8"?>
<a:theme xmlns:a="http://schemas.openxmlformats.org/drawingml/2006/main" name="1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9.xml><?xml version="1.0" encoding="utf-8"?>
<a:theme xmlns:a="http://schemas.openxmlformats.org/drawingml/2006/main" name="1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18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1.xml><?xml version="1.0" encoding="utf-8"?>
<a:theme xmlns:a="http://schemas.openxmlformats.org/drawingml/2006/main" name="19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2_Flow">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2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6.xml><?xml version="1.0" encoding="utf-8"?>
<a:theme xmlns:a="http://schemas.openxmlformats.org/drawingml/2006/main" name="2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7.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2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9.xml><?xml version="1.0" encoding="utf-8"?>
<a:theme xmlns:a="http://schemas.openxmlformats.org/drawingml/2006/main" name="2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0.xml><?xml version="1.0" encoding="utf-8"?>
<a:theme xmlns:a="http://schemas.openxmlformats.org/drawingml/2006/main" name="25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1.xml><?xml version="1.0" encoding="utf-8"?>
<a:theme xmlns:a="http://schemas.openxmlformats.org/drawingml/2006/main" name="2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2.xml><?xml version="1.0" encoding="utf-8"?>
<a:theme xmlns:a="http://schemas.openxmlformats.org/drawingml/2006/main" name="2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3.xml><?xml version="1.0" encoding="utf-8"?>
<a:theme xmlns:a="http://schemas.openxmlformats.org/drawingml/2006/main" name="29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4.xml><?xml version="1.0" encoding="utf-8"?>
<a:theme xmlns:a="http://schemas.openxmlformats.org/drawingml/2006/main" name="30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5.xml><?xml version="1.0" encoding="utf-8"?>
<a:theme xmlns:a="http://schemas.openxmlformats.org/drawingml/2006/main" name="3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6.xml><?xml version="1.0" encoding="utf-8"?>
<a:theme xmlns:a="http://schemas.openxmlformats.org/drawingml/2006/main" name="3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7.xml><?xml version="1.0" encoding="utf-8"?>
<a:theme xmlns:a="http://schemas.openxmlformats.org/drawingml/2006/main" name="3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5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6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13265</TotalTime>
  <Words>4802</Words>
  <Application>Microsoft Office PowerPoint</Application>
  <PresentationFormat>On-screen Show (4:3)</PresentationFormat>
  <Paragraphs>820</Paragraphs>
  <Slides>82</Slides>
  <Notes>20</Notes>
  <HiddenSlides>0</HiddenSlides>
  <MMClips>0</MMClips>
  <ScaleCrop>false</ScaleCrop>
  <HeadingPairs>
    <vt:vector size="4" baseType="variant">
      <vt:variant>
        <vt:lpstr>Theme</vt:lpstr>
      </vt:variant>
      <vt:variant>
        <vt:i4>37</vt:i4>
      </vt:variant>
      <vt:variant>
        <vt:lpstr>Slide Titles</vt:lpstr>
      </vt:variant>
      <vt:variant>
        <vt:i4>82</vt:i4>
      </vt:variant>
    </vt:vector>
  </HeadingPairs>
  <TitlesOfParts>
    <vt:vector size="119" baseType="lpstr">
      <vt:lpstr>Celestial</vt:lpstr>
      <vt:lpstr>Solstice</vt:lpstr>
      <vt:lpstr>1_Solstice</vt:lpstr>
      <vt:lpstr>4_Solstice</vt:lpstr>
      <vt:lpstr>2_Solstice</vt:lpstr>
      <vt:lpstr>3_Solstice</vt:lpstr>
      <vt:lpstr>5_Solstice</vt:lpstr>
      <vt:lpstr>6_Solstice</vt:lpstr>
      <vt:lpstr>7_Solstice</vt:lpstr>
      <vt:lpstr>8_Solstice</vt:lpstr>
      <vt:lpstr>9_Solstice</vt:lpstr>
      <vt:lpstr>10_Solstice</vt:lpstr>
      <vt:lpstr>11_Solstice</vt:lpstr>
      <vt:lpstr>12_Solstice</vt:lpstr>
      <vt:lpstr>13_Solstice</vt:lpstr>
      <vt:lpstr>14_Solstice</vt:lpstr>
      <vt:lpstr>15_Solstice</vt:lpstr>
      <vt:lpstr>16_Solstice</vt:lpstr>
      <vt:lpstr>17_Solstice</vt:lpstr>
      <vt:lpstr>18_Solstice</vt:lpstr>
      <vt:lpstr>19_Solstice</vt:lpstr>
      <vt:lpstr>Flow</vt:lpstr>
      <vt:lpstr>1_Flow</vt:lpstr>
      <vt:lpstr>2_Flow</vt:lpstr>
      <vt:lpstr>20_Solstice</vt:lpstr>
      <vt:lpstr>21_Solstice</vt:lpstr>
      <vt:lpstr>3_Flow</vt:lpstr>
      <vt:lpstr>22_Solstice</vt:lpstr>
      <vt:lpstr>24_Solstice</vt:lpstr>
      <vt:lpstr>25_Solstice</vt:lpstr>
      <vt:lpstr>26_Solstice</vt:lpstr>
      <vt:lpstr>27_Solstice</vt:lpstr>
      <vt:lpstr>29_Solstice</vt:lpstr>
      <vt:lpstr>30_Solstice</vt:lpstr>
      <vt:lpstr>31_Solstice</vt:lpstr>
      <vt:lpstr>32_Solstice</vt:lpstr>
      <vt:lpstr>33_Solstice</vt:lpstr>
      <vt:lpstr>Dreams, Dreaming and the Subconscious </vt:lpstr>
      <vt:lpstr>PowerPoint Presentation</vt:lpstr>
      <vt:lpstr>PowerPoint Presentation</vt:lpstr>
      <vt:lpstr>     Marc Chagall,  His paintings have a few distinct images  in an unlikely association that would be bizarre in real life, but typical of images we see in dreams. Perhaps this spontaneity and ability to express a dream-world is why his work is so loved </vt:lpstr>
      <vt:lpstr>Chagall, Cow with a parasol</vt:lpstr>
      <vt:lpstr>PowerPoint Presentation</vt:lpstr>
      <vt:lpstr>PowerPoint Presentation</vt:lpstr>
      <vt:lpstr>  Confabulation:  Psychology To fill in gaps in one's memory with fabrications that one believes to be facts.</vt:lpstr>
      <vt:lpstr>The Three Pound Universe What is this thing we call a brain?</vt:lpstr>
      <vt:lpstr>Minds, Brains,  and Machine </vt:lpstr>
      <vt:lpstr>Minds, Brain,  and Machine</vt:lpstr>
      <vt:lpstr>PowerPoint Presentation</vt:lpstr>
      <vt:lpstr>PowerPoint Presentation</vt:lpstr>
      <vt:lpstr>Is it possible to share Thoughts and dreams?</vt:lpstr>
      <vt:lpstr>Clive Waring</vt:lpstr>
      <vt:lpstr>Are you a dreamer?</vt:lpstr>
      <vt:lpstr>Theory  (#2 of 6) Matt Wilson,  MIT Center for Learning and Memory Dreams Create Wisdom</vt:lpstr>
      <vt:lpstr>PowerPoint Presentation</vt:lpstr>
      <vt:lpstr>If a tree falls in your dream,        why does it make a sound?</vt:lpstr>
      <vt:lpstr>Memory </vt:lpstr>
      <vt:lpstr> Memory </vt:lpstr>
      <vt:lpstr>EXPLICIT MEMORY IS CONSCIOUS:</vt:lpstr>
      <vt:lpstr>IMPLICIT MEMORY</vt:lpstr>
      <vt:lpstr>Sleep is important for memory</vt:lpstr>
      <vt:lpstr>Memory Systems</vt:lpstr>
      <vt:lpstr>   MEMORY TRIAGE: (Acquisition | consolidation)  </vt:lpstr>
      <vt:lpstr>How does the brain choose what memory to consolidate? </vt:lpstr>
      <vt:lpstr>PowerPoint Presentation</vt:lpstr>
      <vt:lpstr>Dreams include images and memories</vt:lpstr>
      <vt:lpstr>       Calvin Hall:    Dreams are a cognitive process               </vt:lpstr>
      <vt:lpstr>One picture is worth a thousand words </vt:lpstr>
      <vt:lpstr>       Calvin Hall:    Dreams are a cognitive process               </vt:lpstr>
      <vt:lpstr>PowerPoint Presentation</vt:lpstr>
      <vt:lpstr>DREAM Theory (#3 of 6) Francis Crick: Nobel in Physiology for discovering structure of DNA   Dreaming is Like Defragmenting Your Hard Drive</vt:lpstr>
      <vt:lpstr>Where the wild things are</vt:lpstr>
      <vt:lpstr> </vt:lpstr>
      <vt:lpstr>Henri Rousseau, The Dream, 1910 Rousseau never went to Africa, but at the time, travel books were very popular and widely read, not unlike we watch tv today as entertainment. </vt:lpstr>
      <vt:lpstr>Henri Rousseau, the sleeping gypsy, 1897</vt:lpstr>
      <vt:lpstr>PowerPoint Presentation</vt:lpstr>
      <vt:lpstr>How to remember your dreams? </vt:lpstr>
      <vt:lpstr>a Dream journal</vt:lpstr>
      <vt:lpstr>Philemon</vt:lpstr>
      <vt:lpstr>Deja Vu</vt:lpstr>
      <vt:lpstr>Synchronized Brain Waves enable rapid learning; new research 2014</vt:lpstr>
      <vt:lpstr>The Chemicals of Sleep… or not</vt:lpstr>
      <vt:lpstr>Brain waves</vt:lpstr>
      <vt:lpstr>Chemicals and Sleep</vt:lpstr>
      <vt:lpstr>Delta Waves</vt:lpstr>
      <vt:lpstr>Your internal GPS system | Positioning tracking </vt:lpstr>
      <vt:lpstr>changes while we sleep </vt:lpstr>
      <vt:lpstr>Dream Theory # 1  The Evolutionary Theory We Dream to Practice Response to Situations Antti Revonsuo</vt:lpstr>
      <vt:lpstr>Why are dreams weird?</vt:lpstr>
      <vt:lpstr>Stages of sleep: Non-REM</vt:lpstr>
      <vt:lpstr>Hypnagogic Images or Hallucinations Hypnopompic Images (parasomnia- sleep disorder)</vt:lpstr>
      <vt:lpstr>Salvador Dali</vt:lpstr>
      <vt:lpstr>PowerPoint Presentation</vt:lpstr>
      <vt:lpstr> The Neuroscience of Dreams according to Hobson </vt:lpstr>
      <vt:lpstr>Allan Hobson   Activation synthesis </vt:lpstr>
      <vt:lpstr>REM sleep</vt:lpstr>
      <vt:lpstr>What IS activated during REM ?</vt:lpstr>
      <vt:lpstr>REM: what is Not activated</vt:lpstr>
      <vt:lpstr>PowerPoint Presentation</vt:lpstr>
      <vt:lpstr>Thalamus:    </vt:lpstr>
      <vt:lpstr>Amygdala</vt:lpstr>
      <vt:lpstr>Cingulate</vt:lpstr>
      <vt:lpstr>Nightmares and Dream Revision</vt:lpstr>
      <vt:lpstr>PowerPoint Presentation</vt:lpstr>
      <vt:lpstr>PowerPoint Presentation</vt:lpstr>
      <vt:lpstr>based on large amounts of data, his research shows</vt:lpstr>
      <vt:lpstr>PowerPoint Presentation</vt:lpstr>
      <vt:lpstr> G. William Dumhoff  Dreams Have Psychological Meaning  &amp; Cultural Uses,  but No Known Adaptive Function</vt:lpstr>
      <vt:lpstr>Bill Dumhoff Current theories don’t explain why we dream.  We need a new dream theory based on a neurocognitive theory of dreaming that includes:</vt:lpstr>
      <vt:lpstr>Akira kurosawa</vt:lpstr>
      <vt:lpstr>Parasomnia  (sleep disorders)</vt:lpstr>
      <vt:lpstr>Kinds of dreams</vt:lpstr>
      <vt:lpstr>PowerPoint Presentation</vt:lpstr>
      <vt:lpstr>sources</vt:lpstr>
      <vt:lpstr>PowerPoint Presentation</vt:lpstr>
      <vt:lpstr>Alfred Adler  Founder of Depth Psychology w/ Freud and Jung</vt:lpstr>
      <vt:lpstr>PowerPoint Presentation</vt:lpstr>
      <vt:lpstr>PowerPoint Presentation</vt:lpstr>
      <vt:lpstr>PowerPoint Presentation</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Dreams, Dreaming and the Subconscious</dc:title>
  <dc:creator>CJA</dc:creator>
  <cp:lastModifiedBy>CJA</cp:lastModifiedBy>
  <cp:revision>99</cp:revision>
  <dcterms:created xsi:type="dcterms:W3CDTF">2014-07-05T22:56:33Z</dcterms:created>
  <dcterms:modified xsi:type="dcterms:W3CDTF">2014-07-29T01:47:59Z</dcterms:modified>
</cp:coreProperties>
</file>